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0" r:id="rId1"/>
  </p:sldMasterIdLst>
  <p:notesMasterIdLst>
    <p:notesMasterId r:id="rId71"/>
  </p:notesMasterIdLst>
  <p:handoutMasterIdLst>
    <p:handoutMasterId r:id="rId72"/>
  </p:handoutMasterIdLst>
  <p:sldIdLst>
    <p:sldId id="494" r:id="rId2"/>
    <p:sldId id="421" r:id="rId3"/>
    <p:sldId id="422" r:id="rId4"/>
    <p:sldId id="423" r:id="rId5"/>
    <p:sldId id="424" r:id="rId6"/>
    <p:sldId id="425" r:id="rId7"/>
    <p:sldId id="426" r:id="rId8"/>
    <p:sldId id="427" r:id="rId9"/>
    <p:sldId id="428" r:id="rId10"/>
    <p:sldId id="429" r:id="rId11"/>
    <p:sldId id="430" r:id="rId12"/>
    <p:sldId id="431" r:id="rId13"/>
    <p:sldId id="432" r:id="rId14"/>
    <p:sldId id="433" r:id="rId15"/>
    <p:sldId id="434" r:id="rId16"/>
    <p:sldId id="435" r:id="rId17"/>
    <p:sldId id="496" r:id="rId18"/>
    <p:sldId id="437" r:id="rId19"/>
    <p:sldId id="438" r:id="rId20"/>
    <p:sldId id="502" r:id="rId21"/>
    <p:sldId id="440" r:id="rId22"/>
    <p:sldId id="441" r:id="rId23"/>
    <p:sldId id="456" r:id="rId24"/>
    <p:sldId id="443" r:id="rId25"/>
    <p:sldId id="457" r:id="rId26"/>
    <p:sldId id="445" r:id="rId27"/>
    <p:sldId id="446" r:id="rId28"/>
    <p:sldId id="447" r:id="rId29"/>
    <p:sldId id="497" r:id="rId30"/>
    <p:sldId id="449" r:id="rId31"/>
    <p:sldId id="450" r:id="rId32"/>
    <p:sldId id="498" r:id="rId33"/>
    <p:sldId id="501" r:id="rId34"/>
    <p:sldId id="453" r:id="rId35"/>
    <p:sldId id="503" r:id="rId36"/>
    <p:sldId id="458" r:id="rId37"/>
    <p:sldId id="460" r:id="rId38"/>
    <p:sldId id="461" r:id="rId39"/>
    <p:sldId id="462" r:id="rId40"/>
    <p:sldId id="499" r:id="rId41"/>
    <p:sldId id="464" r:id="rId42"/>
    <p:sldId id="465" r:id="rId43"/>
    <p:sldId id="467" r:id="rId44"/>
    <p:sldId id="468" r:id="rId45"/>
    <p:sldId id="469" r:id="rId46"/>
    <p:sldId id="470" r:id="rId47"/>
    <p:sldId id="471" r:id="rId48"/>
    <p:sldId id="472" r:id="rId49"/>
    <p:sldId id="504" r:id="rId50"/>
    <p:sldId id="500" r:id="rId51"/>
    <p:sldId id="475" r:id="rId52"/>
    <p:sldId id="476" r:id="rId53"/>
    <p:sldId id="477" r:id="rId54"/>
    <p:sldId id="478" r:id="rId55"/>
    <p:sldId id="479" r:id="rId56"/>
    <p:sldId id="481" r:id="rId57"/>
    <p:sldId id="482" r:id="rId58"/>
    <p:sldId id="483" r:id="rId59"/>
    <p:sldId id="484" r:id="rId60"/>
    <p:sldId id="485" r:id="rId61"/>
    <p:sldId id="486" r:id="rId62"/>
    <p:sldId id="487" r:id="rId63"/>
    <p:sldId id="488" r:id="rId64"/>
    <p:sldId id="489" r:id="rId65"/>
    <p:sldId id="490" r:id="rId66"/>
    <p:sldId id="491" r:id="rId67"/>
    <p:sldId id="492" r:id="rId68"/>
    <p:sldId id="493" r:id="rId69"/>
    <p:sldId id="495" r:id="rId7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55" autoAdjust="0"/>
    <p:restoredTop sz="86395" autoAdjust="0"/>
  </p:normalViewPr>
  <p:slideViewPr>
    <p:cSldViewPr snapToGrid="0" snapToObjects="1">
      <p:cViewPr varScale="1">
        <p:scale>
          <a:sx n="96" d="100"/>
          <a:sy n="96" d="100"/>
        </p:scale>
        <p:origin x="1578" y="78"/>
      </p:cViewPr>
      <p:guideLst>
        <p:guide orient="horz" pos="2160"/>
        <p:guide pos="2880"/>
      </p:guideLst>
    </p:cSldViewPr>
  </p:slideViewPr>
  <p:outlineViewPr>
    <p:cViewPr>
      <p:scale>
        <a:sx n="33" d="100"/>
        <a:sy n="33" d="100"/>
      </p:scale>
      <p:origin x="0" y="-25308"/>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8" d="100"/>
          <a:sy n="88" d="100"/>
        </p:scale>
        <p:origin x="1452"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4/10/2018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1) </a:t>
            </a:r>
            <a:r>
              <a:rPr lang="en-US" sz="1200" b="0" i="0" u="none" strike="noStrike" kern="1200" cap="none" dirty="0" err="1" smtClean="0">
                <a:solidFill>
                  <a:schemeClr val="dk1"/>
                </a:solidFill>
                <a:effectLst/>
                <a:latin typeface="Arial" panose="020B0604020202020204" pitchFamily="34" charset="0"/>
                <a:ea typeface="Arial"/>
                <a:cs typeface="Arial" panose="020B0604020202020204" pitchFamily="34" charset="0"/>
                <a:sym typeface="Arial"/>
              </a:rPr>
              <a:t>MathType</a:t>
            </a:r>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 Plugin</a:t>
            </a:r>
          </a:p>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2) Math Player (free versions available)</a:t>
            </a:r>
          </a:p>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3) NVDA Reader (free versions available)</a:t>
            </a:r>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3878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pPr>
              <a:buFont typeface="Wingdings" pitchFamily="-107" charset="2"/>
              <a:buChar char="n"/>
            </a:pPr>
            <a:fld id="{FF8F15D0-8399-8848-8EE4-9E61F0161145}" type="slidenum">
              <a:rPr lang="en-US">
                <a:latin typeface="Arial" pitchFamily="-107" charset="0"/>
              </a:rPr>
              <a:pPr>
                <a:buFont typeface="Wingdings" pitchFamily="-107" charset="2"/>
                <a:buChar char="n"/>
              </a:pPr>
              <a:t>12</a:t>
            </a:fld>
            <a:endParaRPr lang="en-US">
              <a:latin typeface="Arial" pitchFamily="-107"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676815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pPr>
              <a:buFont typeface="Wingdings" pitchFamily="-107" charset="2"/>
              <a:buChar char="n"/>
            </a:pPr>
            <a:fld id="{DE2B94C7-56C8-5F40-90B8-DFF87AD5D406}" type="slidenum">
              <a:rPr lang="en-US">
                <a:latin typeface="Arial" pitchFamily="-107" charset="0"/>
              </a:rPr>
              <a:pPr>
                <a:buFont typeface="Wingdings" pitchFamily="-107" charset="2"/>
                <a:buChar char="n"/>
              </a:pPr>
              <a:t>13</a:t>
            </a:fld>
            <a:endParaRPr lang="en-US">
              <a:latin typeface="Arial" pitchFamily="-107"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57129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pPr>
              <a:buFont typeface="Wingdings" pitchFamily="-107" charset="2"/>
              <a:buChar char="n"/>
            </a:pPr>
            <a:fld id="{A77949B6-FBBF-4A42-B56E-A5FBB35D007A}" type="slidenum">
              <a:rPr lang="en-US">
                <a:latin typeface="Arial" pitchFamily="-107" charset="0"/>
              </a:rPr>
              <a:pPr>
                <a:buFont typeface="Wingdings" pitchFamily="-107" charset="2"/>
                <a:buChar char="n"/>
              </a:pPr>
              <a:t>14</a:t>
            </a:fld>
            <a:endParaRPr lang="en-US">
              <a:latin typeface="Arial" pitchFamily="-107"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567509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3DA0433F-509F-FA4C-9B2D-50C74E6210F0}" type="slidenum">
              <a:rPr lang="en-US"/>
              <a:pPr/>
              <a:t>22</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215841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44CA33A1-2F88-F244-9463-2A1F23EFB361}" type="slidenum">
              <a:rPr lang="en-US"/>
              <a:pPr/>
              <a:t>24</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602599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36863069-280E-9B4B-B69F-4AA362097A5F}" type="slidenum">
              <a:rPr lang="en-US"/>
              <a:pPr/>
              <a:t>33</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876176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C87A48C5-0CD9-014B-BDDE-4CD3AD106637}" type="slidenum">
              <a:rPr lang="en-US"/>
              <a:pPr/>
              <a:t>36</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10689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3460FD22-A371-FF40-B542-9C9A54ADCF0E}" type="slidenum">
              <a:rPr lang="en-US"/>
              <a:pPr/>
              <a:t>38</a:t>
            </a:fld>
            <a:endParaRPr 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686631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F1A39C74-7D65-554D-9598-B03FF2251A3C}" type="slidenum">
              <a:rPr lang="en-US"/>
              <a:pPr/>
              <a:t>39</a:t>
            </a:fld>
            <a:endParaRPr 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038959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F21B3F25-B072-9747-92C9-1E24D022D373}" type="slidenum">
              <a:rPr lang="en-US"/>
              <a:pPr/>
              <a:t>41</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758176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pPr>
              <a:buFont typeface="Wingdings" pitchFamily="-107" charset="2"/>
              <a:buChar char="n"/>
            </a:pPr>
            <a:fld id="{0E932175-2C0B-8E4D-A141-3F09604A4974}" type="slidenum">
              <a:rPr lang="en-US">
                <a:latin typeface="Arial" pitchFamily="-107" charset="0"/>
              </a:rPr>
              <a:pPr>
                <a:buFont typeface="Wingdings" pitchFamily="-107" charset="2"/>
                <a:buChar char="n"/>
              </a:pPr>
              <a:t>3</a:t>
            </a:fld>
            <a:endParaRPr lang="en-US">
              <a:latin typeface="Arial" pitchFamily="-107"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874334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D7716C99-A878-414B-969E-FDE07E2BBA4A}" type="slidenum">
              <a:rPr lang="en-US"/>
              <a:pPr/>
              <a:t>45</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851023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52BED43-E628-544E-8A72-22D206582C81}" type="slidenum">
              <a:rPr lang="en-US"/>
              <a:pPr/>
              <a:t>46</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4155731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9FCB9B47-E6A2-9843-9FD5-F483681E43C1}" type="slidenum">
              <a:rPr lang="en-US"/>
              <a:pPr/>
              <a:t>47</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4112735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E197748C-D0AF-384E-BEEA-97BCAD1A47B1}" type="slidenum">
              <a:rPr lang="en-US"/>
              <a:pPr/>
              <a:t>51</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7825650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1C64D0D3-DA0D-164E-8E57-23F501C0BD2F}" type="slidenum">
              <a:rPr lang="en-US"/>
              <a:pPr/>
              <a:t>58</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028371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EE0B2EC8-AA00-5144-A870-3CB179F6CE30}" type="slidenum">
              <a:rPr lang="en-US"/>
              <a:pPr/>
              <a:t>59</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0410035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C776A0A7-B88A-9044-9517-06F50BB98B2E}" type="slidenum">
              <a:rPr lang="en-US"/>
              <a:pPr/>
              <a:t>60</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3434022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3C2EBFC0-9D36-5C42-A028-ECD3E1A1E565}" type="slidenum">
              <a:rPr lang="en-US"/>
              <a:pPr/>
              <a:t>63</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039818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71DB971-D796-844F-B6DA-5E84281D5ED8}" type="slidenum">
              <a:rPr lang="en-US"/>
              <a:pPr/>
              <a:t>64</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41320860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C8F39419-F39F-DD48-B161-342FBB0D4C2B}" type="slidenum">
              <a:rPr lang="en-US"/>
              <a:pPr/>
              <a:t>65</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637812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pPr>
              <a:buFont typeface="Wingdings" pitchFamily="-107" charset="2"/>
              <a:buChar char="n"/>
            </a:pPr>
            <a:fld id="{F5CE1F71-6C2F-A544-BE86-05D16DEBB8C0}" type="slidenum">
              <a:rPr lang="en-US">
                <a:latin typeface="Arial" pitchFamily="-107" charset="0"/>
              </a:rPr>
              <a:pPr>
                <a:buFont typeface="Wingdings" pitchFamily="-107" charset="2"/>
                <a:buChar char="n"/>
              </a:pPr>
              <a:t>4</a:t>
            </a:fld>
            <a:endParaRPr lang="en-US">
              <a:latin typeface="Arial" pitchFamily="-107"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732493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5FBAA166-E14B-AF47-9C85-5485E1E5754E}" type="slidenum">
              <a:rPr lang="en-US"/>
              <a:pPr/>
              <a:t>66</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42291297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69</a:t>
            </a:fld>
            <a:endParaRPr lang="en-US"/>
          </a:p>
        </p:txBody>
      </p:sp>
    </p:spTree>
    <p:extLst>
      <p:ext uri="{BB962C8B-B14F-4D97-AF65-F5344CB8AC3E}">
        <p14:creationId xmlns:p14="http://schemas.microsoft.com/office/powerpoint/2010/main" val="3453919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pPr>
              <a:buFont typeface="Wingdings" pitchFamily="-107" charset="2"/>
              <a:buChar char="n"/>
            </a:pPr>
            <a:fld id="{40AF95EB-AEA5-3449-A85F-21AED27B4614}" type="slidenum">
              <a:rPr lang="en-US">
                <a:latin typeface="Arial" pitchFamily="-107" charset="0"/>
              </a:rPr>
              <a:pPr>
                <a:buFont typeface="Wingdings" pitchFamily="-107" charset="2"/>
                <a:buChar char="n"/>
              </a:pPr>
              <a:t>5</a:t>
            </a:fld>
            <a:endParaRPr lang="en-US">
              <a:latin typeface="Arial" pitchFamily="-107"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3829298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pPr>
              <a:buFont typeface="Wingdings" pitchFamily="-107" charset="2"/>
              <a:buChar char="n"/>
            </a:pPr>
            <a:fld id="{70A23D54-4624-A64B-8364-574F0B5C5C10}" type="slidenum">
              <a:rPr lang="en-US">
                <a:latin typeface="Arial" pitchFamily="-107" charset="0"/>
              </a:rPr>
              <a:pPr>
                <a:buFont typeface="Wingdings" pitchFamily="-107" charset="2"/>
                <a:buChar char="n"/>
              </a:pPr>
              <a:t>6</a:t>
            </a:fld>
            <a:endParaRPr lang="en-US">
              <a:latin typeface="Arial" pitchFamily="-107"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21995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pPr>
              <a:buFont typeface="Wingdings" pitchFamily="-107" charset="2"/>
              <a:buChar char="n"/>
            </a:pPr>
            <a:fld id="{A8E4A3E4-8DB8-1443-9891-2CB5478547FC}" type="slidenum">
              <a:rPr lang="en-US">
                <a:latin typeface="Arial" pitchFamily="-107" charset="0"/>
              </a:rPr>
              <a:pPr>
                <a:buFont typeface="Wingdings" pitchFamily="-107" charset="2"/>
                <a:buChar char="n"/>
              </a:pPr>
              <a:t>8</a:t>
            </a:fld>
            <a:endParaRPr lang="en-US">
              <a:latin typeface="Arial" pitchFamily="-107"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87322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pPr>
              <a:buFont typeface="Wingdings" pitchFamily="-107" charset="2"/>
              <a:buChar char="n"/>
            </a:pPr>
            <a:fld id="{38E66844-7180-0246-9C29-A7B3701B4BD5}" type="slidenum">
              <a:rPr lang="en-US">
                <a:latin typeface="Arial" pitchFamily="-107" charset="0"/>
              </a:rPr>
              <a:pPr>
                <a:buFont typeface="Wingdings" pitchFamily="-107" charset="2"/>
                <a:buChar char="n"/>
              </a:pPr>
              <a:t>9</a:t>
            </a:fld>
            <a:endParaRPr lang="en-US">
              <a:latin typeface="Arial" pitchFamily="-107"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196849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pPr>
              <a:buFont typeface="Wingdings" pitchFamily="-107" charset="2"/>
              <a:buChar char="n"/>
            </a:pPr>
            <a:fld id="{6D63F846-A254-9C4E-907C-A3324045C025}" type="slidenum">
              <a:rPr lang="en-US">
                <a:latin typeface="Arial" pitchFamily="-107" charset="0"/>
              </a:rPr>
              <a:pPr>
                <a:buFont typeface="Wingdings" pitchFamily="-107" charset="2"/>
                <a:buChar char="n"/>
              </a:pPr>
              <a:t>10</a:t>
            </a:fld>
            <a:endParaRPr lang="en-US">
              <a:latin typeface="Arial" pitchFamily="-107"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260648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pPr>
              <a:buFont typeface="Wingdings" pitchFamily="-107" charset="2"/>
              <a:buChar char="n"/>
            </a:pPr>
            <a:fld id="{68325630-4134-AF4B-A8BB-AF0E0A7B7583}" type="slidenum">
              <a:rPr lang="en-US">
                <a:latin typeface="Arial" pitchFamily="-107" charset="0"/>
              </a:rPr>
              <a:pPr>
                <a:buFont typeface="Wingdings" pitchFamily="-107" charset="2"/>
                <a:buChar char="n"/>
              </a:pPr>
              <a:t>11</a:t>
            </a:fld>
            <a:endParaRPr lang="en-US">
              <a:latin typeface="Arial" pitchFamily="-107"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dirty="0" smtClean="0">
                <a:latin typeface="Arial" pitchFamily="-107" charset="0"/>
                <a:ea typeface="ＭＳ Ｐゴシック" pitchFamily="-107" charset="-128"/>
                <a:cs typeface="ＭＳ Ｐゴシック" pitchFamily="-107" charset="-128"/>
              </a:rPr>
              <a:t>			</a:t>
            </a:r>
            <a:endParaRPr lang="en-US" dirty="0">
              <a:latin typeface="Arial" pitchFamily="-107" charset="0"/>
              <a:ea typeface="ＭＳ Ｐゴシック" pitchFamily="-107" charset="-128"/>
              <a:cs typeface="ＭＳ Ｐゴシック" pitchFamily="-107" charset="-128"/>
            </a:endParaRPr>
          </a:p>
        </p:txBody>
      </p:sp>
    </p:spTree>
    <p:extLst>
      <p:ext uri="{BB962C8B-B14F-4D97-AF65-F5344CB8AC3E}">
        <p14:creationId xmlns:p14="http://schemas.microsoft.com/office/powerpoint/2010/main" val="1973697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panose="02020603050405020304" pitchFamily="18" charset="0"/>
                <a:ea typeface="Times New Roman" panose="02020603050405020304" pitchFamily="18" charset="0"/>
                <a:cs typeface="Times New Roman" panose="02020603050405020304" pitchFamily="18" charset="0"/>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ctr"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ctr"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9" name="Text Placeholder 2"/>
          <p:cNvSpPr>
            <a:spLocks noGrp="1"/>
          </p:cNvSpPr>
          <p:nvPr>
            <p:ph type="body" sz="quarter" idx="13" hasCustomPrompt="1"/>
          </p:nvPr>
        </p:nvSpPr>
        <p:spPr>
          <a:xfrm>
            <a:off x="1320049" y="6400799"/>
            <a:ext cx="6851650" cy="278241"/>
          </a:xfrm>
        </p:spPr>
        <p:txBody>
          <a:bodyPr/>
          <a:lstStyle>
            <a:lvl1pPr marL="0" marR="0" indent="0" algn="r" defTabSz="914400" rtl="0" eaLnBrk="1" fontAlgn="auto" latinLnBrk="0" hangingPunct="1">
              <a:lnSpc>
                <a:spcPct val="100000"/>
              </a:lnSpc>
              <a:spcBef>
                <a:spcPts val="0"/>
              </a:spcBef>
              <a:spcAft>
                <a:spcPts val="0"/>
              </a:spcAft>
              <a:buClrTx/>
              <a:buSzTx/>
              <a:buFontTx/>
              <a:buNone/>
              <a:tabLst/>
              <a:defRPr sz="1200">
                <a:latin typeface="Verdana" panose="020B0604030504040204" pitchFamily="34" charset="0"/>
                <a:ea typeface="Verdana" panose="020B0604030504040204" pitchFamily="34" charset="0"/>
                <a:cs typeface="Verdana" panose="020B0604030504040204" pitchFamily="34" charset="0"/>
              </a:defRPr>
            </a:lvl1pPr>
            <a:lvl2pPr algn="r">
              <a:defRPr sz="1200">
                <a:latin typeface="Verdana" panose="020B0604030504040204" pitchFamily="34" charset="0"/>
                <a:ea typeface="Verdana" panose="020B0604030504040204" pitchFamily="34" charset="0"/>
                <a:cs typeface="Verdana" panose="020B0604030504040204" pitchFamily="34" charset="0"/>
              </a:defRPr>
            </a:lvl2pPr>
            <a:lvl3pPr algn="r">
              <a:defRPr sz="1200">
                <a:latin typeface="Verdana" panose="020B0604030504040204" pitchFamily="34" charset="0"/>
                <a:ea typeface="Verdana" panose="020B0604030504040204" pitchFamily="34" charset="0"/>
                <a:cs typeface="Verdana" panose="020B0604030504040204" pitchFamily="34" charset="0"/>
              </a:defRPr>
            </a:lvl3pPr>
            <a:lvl4pPr algn="r">
              <a:defRPr sz="1200">
                <a:latin typeface="Verdana" panose="020B0604030504040204" pitchFamily="34" charset="0"/>
                <a:ea typeface="Verdana" panose="020B0604030504040204" pitchFamily="34" charset="0"/>
                <a:cs typeface="Verdana" panose="020B0604030504040204" pitchFamily="34" charset="0"/>
              </a:defRPr>
            </a:lvl4pPr>
            <a:lvl5pPr algn="r">
              <a:defRPr sz="1200">
                <a:latin typeface="Verdana" panose="020B0604030504040204" pitchFamily="34" charset="0"/>
                <a:ea typeface="Verdana" panose="020B0604030504040204" pitchFamily="34" charset="0"/>
                <a:cs typeface="Verdana" panose="020B0604030504040204" pitchFamily="34" charset="0"/>
              </a:defRPr>
            </a:lvl5p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2018, 2014, 2010 Pearson Education, Inc. All Rights Reserved</a:t>
            </a:r>
          </a:p>
        </p:txBody>
      </p:sp>
    </p:spTree>
    <p:extLst>
      <p:ext uri="{BB962C8B-B14F-4D97-AF65-F5344CB8AC3E}">
        <p14:creationId xmlns:p14="http://schemas.microsoft.com/office/powerpoint/2010/main" val="174901415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1828800" y="6629400"/>
            <a:ext cx="6553200" cy="304800"/>
          </a:xfrm>
          <a:prstGeom prst="rect">
            <a:avLst/>
          </a:prstGeom>
        </p:spPr>
        <p:txBody>
          <a:bodyPr/>
          <a:lstStyle>
            <a:lvl1pPr>
              <a:defRPr smtClean="0"/>
            </a:lvl1pPr>
          </a:lstStyle>
          <a:p>
            <a:r>
              <a:rPr lang="en-US" smtClean="0"/>
              <a:t>The Practice of Computing Using Python, Punch, Enbody, ©2011 Pearson Addison-Wesley. All rights reserved </a:t>
            </a:r>
            <a:endParaRPr lang="en-US"/>
          </a:p>
        </p:txBody>
      </p:sp>
      <p:sp>
        <p:nvSpPr>
          <p:cNvPr id="3"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4" name="Text Placeholder 6"/>
          <p:cNvSpPr txBox="1">
            <a:spLocks/>
          </p:cNvSpPr>
          <p:nvPr userDrawn="1"/>
        </p:nvSpPr>
        <p:spPr>
          <a:xfrm>
            <a:off x="1844743" y="64817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11014633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ctr"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ctr"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Text Placeholder 3"/>
          <p:cNvSpPr>
            <a:spLocks noGrp="1"/>
          </p:cNvSpPr>
          <p:nvPr>
            <p:ph type="body" sz="quarter" idx="13"/>
          </p:nvPr>
        </p:nvSpPr>
        <p:spPr>
          <a:xfrm>
            <a:off x="1606550" y="6453188"/>
            <a:ext cx="7080250" cy="182562"/>
          </a:xfrm>
        </p:spPr>
        <p:txBody>
          <a:bodyPr/>
          <a:lstStyle>
            <a:lvl1pPr marL="101600" indent="0">
              <a:buNone/>
              <a:defRPr/>
            </a:lvl1pPr>
          </a:lstStyle>
          <a:p>
            <a:pPr lvl="0"/>
            <a:endParaRPr lang="en-US" dirty="0"/>
          </a:p>
        </p:txBody>
      </p:sp>
    </p:spTree>
    <p:extLst>
      <p:ext uri="{BB962C8B-B14F-4D97-AF65-F5344CB8AC3E}">
        <p14:creationId xmlns:p14="http://schemas.microsoft.com/office/powerpoint/2010/main" val="235305529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nd Eight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panose="02020603050405020304" pitchFamily="18" charset="0"/>
                <a:ea typeface="Times New Roman" panose="02020603050405020304" pitchFamily="18" charset="0"/>
                <a:cs typeface="Times New Roman" panose="02020603050405020304" pitchFamily="18" charset="0"/>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smtClean="0"/>
              <a:t>Click to edit Master title style</a:t>
            </a:r>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fld id="{729C8780-B275-4134-B892-3B42947EE3E7}" type="slidenum">
              <a:rPr lang="en-US" smtClean="0"/>
              <a:pPr/>
              <a:t>‹#›</a:t>
            </a:fld>
            <a:endParaRPr lang="en-US"/>
          </a:p>
        </p:txBody>
      </p:sp>
      <p:sp>
        <p:nvSpPr>
          <p:cNvPr id="8" name="Shape 26"/>
          <p:cNvSpPr txBox="1">
            <a:spLocks noGrp="1"/>
          </p:cNvSpPr>
          <p:nvPr>
            <p:ph type="body" idx="1"/>
          </p:nvPr>
        </p:nvSpPr>
        <p:spPr>
          <a:xfrm>
            <a:off x="457200" y="1600201"/>
            <a:ext cx="8229600" cy="533399"/>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9" name="Shape 26"/>
          <p:cNvSpPr txBox="1">
            <a:spLocks noGrp="1"/>
          </p:cNvSpPr>
          <p:nvPr>
            <p:ph type="body" idx="13"/>
          </p:nvPr>
        </p:nvSpPr>
        <p:spPr>
          <a:xfrm>
            <a:off x="457200" y="2254863"/>
            <a:ext cx="8229600" cy="482215"/>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0" name="Shape 26"/>
          <p:cNvSpPr txBox="1">
            <a:spLocks noGrp="1"/>
          </p:cNvSpPr>
          <p:nvPr>
            <p:ph type="body" idx="14"/>
          </p:nvPr>
        </p:nvSpPr>
        <p:spPr>
          <a:xfrm>
            <a:off x="457200" y="2827518"/>
            <a:ext cx="8229600" cy="500822"/>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1" name="Shape 26"/>
          <p:cNvSpPr txBox="1">
            <a:spLocks noGrp="1"/>
          </p:cNvSpPr>
          <p:nvPr>
            <p:ph type="body" idx="15"/>
          </p:nvPr>
        </p:nvSpPr>
        <p:spPr>
          <a:xfrm>
            <a:off x="457200" y="3403561"/>
            <a:ext cx="8229600" cy="4445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2" name="Shape 26"/>
          <p:cNvSpPr txBox="1">
            <a:spLocks noGrp="1"/>
          </p:cNvSpPr>
          <p:nvPr>
            <p:ph type="body" idx="16"/>
          </p:nvPr>
        </p:nvSpPr>
        <p:spPr>
          <a:xfrm>
            <a:off x="457200" y="3889019"/>
            <a:ext cx="8229600" cy="534982"/>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3" name="Shape 26"/>
          <p:cNvSpPr txBox="1">
            <a:spLocks noGrp="1"/>
          </p:cNvSpPr>
          <p:nvPr>
            <p:ph type="body" idx="17"/>
          </p:nvPr>
        </p:nvSpPr>
        <p:spPr>
          <a:xfrm>
            <a:off x="442957" y="4464896"/>
            <a:ext cx="8229600" cy="43360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4" name="Shape 26"/>
          <p:cNvSpPr txBox="1">
            <a:spLocks noGrp="1"/>
          </p:cNvSpPr>
          <p:nvPr>
            <p:ph type="body" idx="18"/>
          </p:nvPr>
        </p:nvSpPr>
        <p:spPr>
          <a:xfrm>
            <a:off x="457200" y="4955147"/>
            <a:ext cx="8229600" cy="534982"/>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5" name="Shape 26"/>
          <p:cNvSpPr txBox="1">
            <a:spLocks noGrp="1"/>
          </p:cNvSpPr>
          <p:nvPr>
            <p:ph type="body" idx="19"/>
          </p:nvPr>
        </p:nvSpPr>
        <p:spPr>
          <a:xfrm>
            <a:off x="457200" y="5546778"/>
            <a:ext cx="8229600" cy="534982"/>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endParaRPr lang="en-US" dirty="0" smtClean="0"/>
          </a:p>
          <a:p>
            <a:pPr lvl="2"/>
            <a:endParaRPr lang="en-US" dirty="0" smtClean="0"/>
          </a:p>
          <a:p>
            <a:pPr lvl="3"/>
            <a:endParaRPr lang="en-US" dirty="0" smtClean="0"/>
          </a:p>
        </p:txBody>
      </p:sp>
      <p:sp>
        <p:nvSpPr>
          <p:cNvPr id="16"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3793687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indent="-256032">
              <a:defRPr sz="2400">
                <a:latin typeface="+mn-lt"/>
              </a:defRPr>
            </a:lvl1pPr>
            <a:lvl2pPr indent="-283464">
              <a:defRPr sz="2400">
                <a:latin typeface="+mn-lt"/>
              </a:defRPr>
            </a:lvl2pPr>
            <a:lvl3pPr indent="-228600">
              <a:defRPr sz="2400">
                <a:latin typeface="+mn-lt"/>
              </a:defRPr>
            </a:lvl3pPr>
            <a:lvl4pPr indent="-228600">
              <a:defRPr sz="2400">
                <a:latin typeface="+mn-lt"/>
              </a:defRPr>
            </a:lvl4pPr>
            <a:lvl5pPr>
              <a:defRPr sz="240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6579734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9200"/>
            <a:ext cx="7772400" cy="1470025"/>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371600" y="48768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4316990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ookPast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76200"/>
            <a:ext cx="9144000" cy="632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8610191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Fig+caption">
    <p:spTree>
      <p:nvGrpSpPr>
        <p:cNvPr id="1" name="Shape 24"/>
        <p:cNvGrpSpPr/>
        <p:nvPr/>
      </p:nvGrpSpPr>
      <p:grpSpPr>
        <a:xfrm>
          <a:off x="0" y="0"/>
          <a:ext cx="0" cy="0"/>
          <a:chOff x="0" y="0"/>
          <a:chExt cx="0" cy="0"/>
        </a:xfrm>
      </p:grpSpPr>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1600">
                <a:latin typeface="+mn-lt"/>
                <a:ea typeface="Segoe UI Emoji" panose="020B0502040204020203" pitchFamily="34" charset="0"/>
              </a:defRPr>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2" name="Title 7"/>
          <p:cNvSpPr>
            <a:spLocks noGrp="1"/>
          </p:cNvSpPr>
          <p:nvPr>
            <p:ph type="title"/>
          </p:nvPr>
        </p:nvSpPr>
        <p:spPr>
          <a:xfrm>
            <a:off x="457200" y="215372"/>
            <a:ext cx="8229600" cy="1097280"/>
          </a:xfrm>
        </p:spPr>
        <p:txBody>
          <a:bodyPr/>
          <a:lstStyle/>
          <a:p>
            <a:r>
              <a:rPr lang="en-US" dirty="0"/>
              <a:t>Click to edit Master title style</a:t>
            </a:r>
          </a:p>
        </p:txBody>
      </p:sp>
      <p:sp>
        <p:nvSpPr>
          <p:cNvPr id="4"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5009876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7"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5109334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Shape 24"/>
        <p:cNvGrpSpPr/>
        <p:nvPr/>
      </p:nvGrpSpPr>
      <p:grpSpPr>
        <a:xfrm>
          <a:off x="0" y="0"/>
          <a:ext cx="0" cy="0"/>
          <a:chOff x="0" y="0"/>
          <a:chExt cx="0" cy="0"/>
        </a:xfrm>
      </p:grpSpPr>
      <p:sp>
        <p:nvSpPr>
          <p:cNvPr id="25" name="Title"/>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2"/>
          <p:cNvSpPr txBox="1">
            <a:spLocks noGrp="1"/>
          </p:cNvSpPr>
          <p:nvPr>
            <p:ph type="body" idx="1" hasCustomPrompt="1"/>
          </p:nvPr>
        </p:nvSpPr>
        <p:spPr>
          <a:xfrm>
            <a:off x="457200" y="1600200"/>
            <a:ext cx="8229600" cy="1880419"/>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Body"/>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Body"/>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Body"/>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Body"/>
                <a:cs typeface="Arial"/>
                <a:sym typeface="Arial"/>
              </a:defRPr>
            </a:lvl4pPr>
            <a:lvl5pPr marL="2057400" marR="0" lvl="4" indent="-228600" algn="l" rtl="0">
              <a:spcBef>
                <a:spcPts val="600"/>
              </a:spcBef>
              <a:buClr>
                <a:srgbClr val="007FA3"/>
              </a:buClr>
              <a:buSzPct val="100000"/>
              <a:buFont typeface="Arial"/>
              <a:buChar char="•"/>
              <a:defRPr sz="2400" b="0" i="0" u="none" strike="noStrike" cap="none">
                <a:solidFill>
                  <a:schemeClr val="dk1"/>
                </a:solidFill>
                <a:latin typeface="+mn-lt"/>
                <a:ea typeface="Arial Body"/>
                <a:cs typeface="Arial"/>
                <a:sym typeface="Arial"/>
              </a:defRPr>
            </a:lvl5pPr>
            <a:lvl6pPr marL="2286000" marR="0" lvl="5" indent="0" algn="l" rtl="0">
              <a:spcBef>
                <a:spcPts val="300"/>
              </a:spcBef>
              <a:buClr>
                <a:srgbClr val="007FA3"/>
              </a:buClr>
              <a:buSzPct val="100000"/>
              <a:buFont typeface="Arial"/>
              <a:buNone/>
              <a:defRPr sz="2400" b="0" i="0" u="none" strike="noStrike" cap="none">
                <a:solidFill>
                  <a:schemeClr val="dk1"/>
                </a:solidFill>
                <a:latin typeface="Arial Body"/>
                <a:ea typeface="Arial Body"/>
                <a:cs typeface="Arial"/>
                <a:sym typeface="Arial"/>
              </a:defRPr>
            </a:lvl6pPr>
            <a:lvl7pPr marL="2743200" marR="0" lvl="6" indent="0" algn="l" rtl="0">
              <a:spcBef>
                <a:spcPts val="300"/>
              </a:spcBef>
              <a:buClr>
                <a:srgbClr val="007FA3"/>
              </a:buClr>
              <a:buSzPct val="100000"/>
              <a:buFont typeface="Arial"/>
              <a:buNone/>
              <a:defRPr sz="2400" b="0" i="0" u="none" strike="noStrike" cap="none">
                <a:solidFill>
                  <a:schemeClr val="dk1"/>
                </a:solidFill>
                <a:latin typeface="Arial Body"/>
                <a:ea typeface="Arial Body"/>
                <a:cs typeface="Arial"/>
                <a:sym typeface="Arial"/>
              </a:defRPr>
            </a:lvl7pPr>
            <a:lvl8pPr marL="3200400" marR="0" lvl="7" indent="0" algn="l" rtl="0">
              <a:spcBef>
                <a:spcPts val="300"/>
              </a:spcBef>
              <a:buClr>
                <a:srgbClr val="007FA3"/>
              </a:buClr>
              <a:buSzPct val="100000"/>
              <a:buFont typeface="Arial"/>
              <a:buNone/>
              <a:defRPr sz="2400" b="0" i="0" u="none" strike="noStrike" cap="none">
                <a:solidFill>
                  <a:schemeClr val="dk1"/>
                </a:solidFill>
                <a:latin typeface="Arial Body"/>
                <a:ea typeface="Arial Body"/>
                <a:cs typeface="Arial"/>
                <a:sym typeface="Arial"/>
              </a:defRPr>
            </a:lvl8pPr>
            <a:lvl9pPr marL="3657600" marR="0" lvl="8" indent="0" algn="l" rtl="0">
              <a:spcBef>
                <a:spcPts val="300"/>
              </a:spcBef>
              <a:buClr>
                <a:srgbClr val="007FA3"/>
              </a:buClr>
              <a:buSzPct val="100000"/>
              <a:buFont typeface="Arial"/>
              <a:buNone/>
              <a:defRPr sz="2400" b="0" i="0" u="none" strike="noStrike" cap="none">
                <a:solidFill>
                  <a:schemeClr val="dk1"/>
                </a:solidFill>
                <a:latin typeface="Arial Body"/>
                <a:ea typeface="Arial Body"/>
                <a:cs typeface="Arial"/>
                <a:sym typeface="Aria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dirty="0"/>
          </a:p>
        </p:txBody>
      </p:sp>
      <p:sp>
        <p:nvSpPr>
          <p:cNvPr id="3" name="Text Placeholder 2"/>
          <p:cNvSpPr>
            <a:spLocks noGrp="1"/>
          </p:cNvSpPr>
          <p:nvPr>
            <p:ph type="body" sz="quarter" idx="10"/>
          </p:nvPr>
        </p:nvSpPr>
        <p:spPr>
          <a:xfrm>
            <a:off x="609600" y="3913188"/>
            <a:ext cx="8077200" cy="2281237"/>
          </a:xfrm>
        </p:spPr>
        <p:txBody>
          <a:bodyPr/>
          <a:lstStyle>
            <a:lvl1pPr>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6266661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Title and Four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edit Master title style</a:t>
            </a:r>
            <a:endParaRPr dirty="0"/>
          </a:p>
        </p:txBody>
      </p:sp>
      <p:sp>
        <p:nvSpPr>
          <p:cNvPr id="32" name="Shape 32"/>
          <p:cNvSpPr txBox="1">
            <a:spLocks noGrp="1"/>
          </p:cNvSpPr>
          <p:nvPr>
            <p:ph type="body" idx="1"/>
          </p:nvPr>
        </p:nvSpPr>
        <p:spPr>
          <a:xfrm>
            <a:off x="457200" y="1600201"/>
            <a:ext cx="8229600" cy="914400"/>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pPr lvl="0"/>
            <a:r>
              <a:rPr lang="en-US"/>
              <a:t>Edit Master text styles</a:t>
            </a:r>
          </a:p>
        </p:txBody>
      </p:sp>
      <p:sp>
        <p:nvSpPr>
          <p:cNvPr id="33" name="Shape 33"/>
          <p:cNvSpPr txBox="1">
            <a:spLocks noGrp="1"/>
          </p:cNvSpPr>
          <p:nvPr>
            <p:ph type="body" idx="2"/>
          </p:nvPr>
        </p:nvSpPr>
        <p:spPr>
          <a:xfrm>
            <a:off x="457200" y="2686208"/>
            <a:ext cx="8229600" cy="93833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pPr lvl="0"/>
            <a:r>
              <a:rPr lang="en-US"/>
              <a:t>Edit Master text styles</a:t>
            </a:r>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11" name="Shape 33"/>
          <p:cNvSpPr txBox="1">
            <a:spLocks noGrp="1"/>
          </p:cNvSpPr>
          <p:nvPr>
            <p:ph type="body" idx="12"/>
          </p:nvPr>
        </p:nvSpPr>
        <p:spPr>
          <a:xfrm>
            <a:off x="459728" y="3860309"/>
            <a:ext cx="8229600" cy="957540"/>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pPr lvl="0"/>
            <a:r>
              <a:rPr lang="en-US"/>
              <a:t>Edit Master text styles</a:t>
            </a:r>
          </a:p>
        </p:txBody>
      </p:sp>
      <p:sp>
        <p:nvSpPr>
          <p:cNvPr id="12" name="Shape 33"/>
          <p:cNvSpPr txBox="1">
            <a:spLocks noGrp="1"/>
          </p:cNvSpPr>
          <p:nvPr>
            <p:ph type="body" idx="13"/>
          </p:nvPr>
        </p:nvSpPr>
        <p:spPr>
          <a:xfrm>
            <a:off x="457200" y="4970249"/>
            <a:ext cx="8229600" cy="957540"/>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0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pPr lvl="0"/>
            <a:r>
              <a:rPr lang="en-US"/>
              <a:t>Edit Master text styles</a:t>
            </a:r>
          </a:p>
        </p:txBody>
      </p:sp>
      <p:sp>
        <p:nvSpPr>
          <p:cNvPr id="9" name="Text Placeholder 6"/>
          <p:cNvSpPr txBox="1">
            <a:spLocks/>
          </p:cNvSpPr>
          <p:nvPr userDrawn="1"/>
        </p:nvSpPr>
        <p:spPr>
          <a:xfrm>
            <a:off x="1692343" y="6329341"/>
            <a:ext cx="7080250" cy="361498"/>
          </a:xfrm>
          <a:prstGeom prst="rect">
            <a:avLst/>
          </a:prstGeom>
        </p:spPr>
        <p:txBody>
          <a:bodyPr/>
          <a:lst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89918376"/>
      </p:ext>
    </p:extLst>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15" name="Shape 15" descr="Pearson Logo"/>
          <p:cNvPicPr preferRelativeResize="0"/>
          <p:nvPr/>
        </p:nvPicPr>
        <p:blipFill rotWithShape="1">
          <a:blip r:embed="rId1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4102572791"/>
      </p:ext>
    </p:extLst>
  </p:cSld>
  <p:clrMap bg1="lt1" tx1="dk1" bg2="dk2" tx2="lt2" accent1="accent1" accent2="accent2" accent3="accent3" accent4="accent4" accent5="accent5" accent6="accent6" hlink="hlink" folHlink="folHlink"/>
  <p:sldLayoutIdLst>
    <p:sldLayoutId id="2147483691" r:id="rId1"/>
    <p:sldLayoutId id="2147483737" r:id="rId2"/>
    <p:sldLayoutId id="2147483724" r:id="rId3"/>
    <p:sldLayoutId id="2147483725" r:id="rId4"/>
    <p:sldLayoutId id="2147483726" r:id="rId5"/>
    <p:sldLayoutId id="2147483727" r:id="rId6"/>
    <p:sldLayoutId id="2147483728" r:id="rId7"/>
    <p:sldLayoutId id="2147483729" r:id="rId8"/>
    <p:sldLayoutId id="2147483731" r:id="rId9"/>
    <p:sldLayoutId id="2147483739" r:id="rId10"/>
    <p:sldLayoutId id="2147483740" r:id="rId11"/>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101600" marR="0" lvl="0" indent="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6.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Title 1"/>
          <p:cNvSpPr txBox="1">
            <a:spLocks noGrp="1"/>
          </p:cNvSpPr>
          <p:nvPr>
            <p:ph type="title"/>
          </p:nvPr>
        </p:nvSpPr>
        <p:spPr/>
        <p:txBody>
          <a:bodyPr/>
          <a:lstStyle/>
          <a:p>
            <a:r>
              <a:rPr lang="en-US" dirty="0"/>
              <a:t>The Practice of Computing Using Python</a:t>
            </a:r>
          </a:p>
        </p:txBody>
      </p:sp>
      <p:sp>
        <p:nvSpPr>
          <p:cNvPr id="196" name="Text Placeholder 2"/>
          <p:cNvSpPr txBox="1">
            <a:spLocks noGrp="1"/>
          </p:cNvSpPr>
          <p:nvPr>
            <p:ph type="body" idx="1"/>
          </p:nvPr>
        </p:nvSpPr>
        <p:spPr/>
        <p:txBody>
          <a:bodyPr/>
          <a:lstStyle/>
          <a:p>
            <a:r>
              <a:rPr lang="en-US" smtClean="0"/>
              <a:t>Third Edition</a:t>
            </a:r>
            <a:endParaRPr lang="en-IN" dirty="0"/>
          </a:p>
        </p:txBody>
      </p:sp>
      <p:sp>
        <p:nvSpPr>
          <p:cNvPr id="198" name="Text Placeholder 3"/>
          <p:cNvSpPr txBox="1">
            <a:spLocks noGrp="1"/>
          </p:cNvSpPr>
          <p:nvPr>
            <p:ph type="body" idx="2"/>
          </p:nvPr>
        </p:nvSpPr>
        <p:spPr/>
        <p:txBody>
          <a:bodyPr/>
          <a:lstStyle/>
          <a:p>
            <a:pPr lvl="0"/>
            <a:r>
              <a:rPr lang="en-US" dirty="0" smtClean="0">
                <a:sym typeface="Arial"/>
              </a:rPr>
              <a:t>Chapter 11</a:t>
            </a:r>
            <a:endParaRPr lang="en-US" dirty="0">
              <a:sym typeface="Arial"/>
            </a:endParaRPr>
          </a:p>
        </p:txBody>
      </p:sp>
      <p:sp>
        <p:nvSpPr>
          <p:cNvPr id="199" name="Text Placeholder 4"/>
          <p:cNvSpPr txBox="1">
            <a:spLocks noGrp="1"/>
          </p:cNvSpPr>
          <p:nvPr>
            <p:ph type="body" idx="3"/>
          </p:nvPr>
        </p:nvSpPr>
        <p:spPr/>
        <p:txBody>
          <a:bodyPr/>
          <a:lstStyle/>
          <a:p>
            <a:r>
              <a:rPr lang="en-US" dirty="0"/>
              <a:t>Introduction to Classes</a:t>
            </a:r>
          </a:p>
        </p:txBody>
      </p:sp>
      <p:pic>
        <p:nvPicPr>
          <p:cNvPr id="7" name="Picture 5" descr="Front Cover: The Practice of Computing Using Python Third Edition by Punch and Enbod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28" y="1669774"/>
            <a:ext cx="3551582" cy="4506084"/>
          </a:xfrm>
          <a:prstGeom prst="rect">
            <a:avLst/>
          </a:prstGeom>
        </p:spPr>
      </p:pic>
      <p:sp>
        <p:nvSpPr>
          <p:cNvPr id="2" name="Text Placeholder 6"/>
          <p:cNvSpPr>
            <a:spLocks noGrp="1"/>
          </p:cNvSpPr>
          <p:nvPr>
            <p:ph type="body" sz="quarter" idx="13"/>
          </p:nvPr>
        </p:nvSpPr>
        <p:spPr>
          <a:xfrm>
            <a:off x="1692343" y="6279646"/>
            <a:ext cx="7080250" cy="361498"/>
          </a:xfrm>
        </p:spPr>
        <p:txBody>
          <a:bodyPr/>
          <a:lstStyle/>
          <a:p>
            <a:pPr marL="101600" indent="0" algn="r">
              <a:buNone/>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a:latin typeface="Verdana" panose="020B0604030504040204" pitchFamily="34" charset="0"/>
                <a:ea typeface="Verdana" panose="020B0604030504040204" pitchFamily="34" charset="0"/>
                <a:cs typeface="Verdana" panose="020B0604030504040204" pitchFamily="34" charset="0"/>
              </a:rPr>
              <a:t>2017, 2013, </a:t>
            </a:r>
            <a:r>
              <a:rPr lang="en-US" sz="1200" dirty="0" smtClean="0">
                <a:latin typeface="Verdana" panose="020B0604030504040204" pitchFamily="34" charset="0"/>
                <a:ea typeface="Verdana" panose="020B0604030504040204" pitchFamily="34" charset="0"/>
                <a:cs typeface="Verdana" panose="020B0604030504040204" pitchFamily="34" charset="0"/>
              </a:rPr>
              <a:t>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48577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itle 1"/>
          <p:cNvSpPr>
            <a:spLocks noGrp="1" noChangeArrowheads="1"/>
          </p:cNvSpPr>
          <p:nvPr>
            <p:ph type="title"/>
          </p:nvPr>
        </p:nvSpPr>
        <p:spPr/>
        <p:txBody>
          <a:bodyPr/>
          <a:lstStyle/>
          <a:p>
            <a:pPr eaLnBrk="1" hangingPunct="1"/>
            <a:r>
              <a:rPr lang="en-US" dirty="0">
                <a:ea typeface="ＭＳ Ｐゴシック" pitchFamily="-107" charset="-128"/>
                <a:cs typeface="ＭＳ Ｐゴシック" pitchFamily="-107" charset="-128"/>
              </a:rPr>
              <a:t>O</a:t>
            </a:r>
            <a:r>
              <a:rPr lang="en-US" sz="200" dirty="0">
                <a:ea typeface="ＭＳ Ｐゴシック" pitchFamily="-107" charset="-128"/>
                <a:cs typeface="ＭＳ Ｐゴシック" pitchFamily="-107" charset="-128"/>
              </a:rPr>
              <a:t> </a:t>
            </a:r>
            <a:r>
              <a:rPr lang="en-US" dirty="0" err="1">
                <a:ea typeface="ＭＳ Ｐゴシック" pitchFamily="-107" charset="-128"/>
                <a:cs typeface="ＭＳ Ｐゴシック" pitchFamily="-107" charset="-128"/>
              </a:rPr>
              <a:t>O</a:t>
            </a:r>
            <a:r>
              <a:rPr lang="en-US" sz="200" dirty="0">
                <a:ea typeface="ＭＳ Ｐゴシック" pitchFamily="-107" charset="-128"/>
                <a:cs typeface="ＭＳ Ｐゴシック" pitchFamily="-107" charset="-128"/>
              </a:rPr>
              <a:t> </a:t>
            </a:r>
            <a:r>
              <a:rPr lang="en-US" dirty="0">
                <a:ea typeface="ＭＳ Ｐゴシック" pitchFamily="-107" charset="-128"/>
                <a:cs typeface="ＭＳ Ｐゴシック" pitchFamily="-107" charset="-128"/>
              </a:rPr>
              <a:t>P</a:t>
            </a:r>
            <a:r>
              <a:rPr lang="en-US" dirty="0" smtClean="0">
                <a:ea typeface="ＭＳ Ｐゴシック" pitchFamily="-107" charset="-128"/>
                <a:cs typeface="ＭＳ Ｐゴシック" pitchFamily="-107" charset="-128"/>
              </a:rPr>
              <a:t> </a:t>
            </a:r>
            <a:r>
              <a:rPr lang="en-US" dirty="0">
                <a:ea typeface="ＭＳ Ｐゴシック" pitchFamily="-107" charset="-128"/>
                <a:cs typeface="ＭＳ Ｐゴシック" pitchFamily="-107" charset="-128"/>
              </a:rPr>
              <a:t>P</a:t>
            </a:r>
            <a:r>
              <a:rPr lang="en-US" dirty="0" smtClean="0">
                <a:ea typeface="ＭＳ Ｐゴシック" pitchFamily="-107" charset="-128"/>
                <a:cs typeface="ＭＳ Ｐゴシック" pitchFamily="-107" charset="-128"/>
              </a:rPr>
              <a:t>rinciples</a:t>
            </a:r>
            <a:endParaRPr lang="en-US" dirty="0">
              <a:ea typeface="ＭＳ Ｐゴシック" pitchFamily="-107" charset="-128"/>
              <a:cs typeface="ＭＳ Ｐゴシック" pitchFamily="-107" charset="-128"/>
            </a:endParaRPr>
          </a:p>
        </p:txBody>
      </p:sp>
      <p:sp>
        <p:nvSpPr>
          <p:cNvPr id="29700" name="Text Placeholder 2"/>
          <p:cNvSpPr>
            <a:spLocks noGrp="1" noChangeArrowheads="1"/>
          </p:cNvSpPr>
          <p:nvPr>
            <p:ph idx="1"/>
          </p:nvPr>
        </p:nvSpPr>
        <p:spPr/>
        <p:txBody>
          <a:bodyPr/>
          <a:lstStyle/>
          <a:p>
            <a:pPr eaLnBrk="1" hangingPunct="1"/>
            <a:r>
              <a:rPr lang="en-US" sz="2400" b="1" dirty="0">
                <a:ea typeface="ＭＳ Ｐゴシック" pitchFamily="-107" charset="-128"/>
                <a:cs typeface="ＭＳ Ｐゴシック" pitchFamily="-107" charset="-128"/>
              </a:rPr>
              <a:t>encapsulation</a:t>
            </a:r>
            <a:r>
              <a:rPr lang="en-US" sz="2400" dirty="0">
                <a:ea typeface="ＭＳ Ｐゴシック" pitchFamily="-107" charset="-128"/>
                <a:cs typeface="ＭＳ Ｐゴシック" pitchFamily="-107" charset="-128"/>
              </a:rPr>
              <a:t>: hiding design details to make the program clearer and more easily modified later</a:t>
            </a:r>
          </a:p>
          <a:p>
            <a:pPr eaLnBrk="1" hangingPunct="1"/>
            <a:r>
              <a:rPr lang="en-US" sz="2400" b="1" dirty="0">
                <a:ea typeface="ＭＳ Ｐゴシック" pitchFamily="-107" charset="-128"/>
                <a:cs typeface="ＭＳ Ｐゴシック" pitchFamily="-107" charset="-128"/>
              </a:rPr>
              <a:t>modularity</a:t>
            </a:r>
            <a:r>
              <a:rPr lang="en-US" sz="2400" dirty="0">
                <a:ea typeface="ＭＳ Ｐゴシック" pitchFamily="-107" charset="-128"/>
                <a:cs typeface="ＭＳ Ｐゴシック" pitchFamily="-107" charset="-128"/>
              </a:rPr>
              <a:t>: the ability to make objects </a:t>
            </a:r>
            <a:r>
              <a:rPr lang="en-US" sz="2400" dirty="0" smtClean="0">
                <a:ea typeface="ＭＳ Ｐゴシック" pitchFamily="-107" charset="-128"/>
                <a:cs typeface="ＭＳ Ｐゴシック" pitchFamily="-107" charset="-128"/>
              </a:rPr>
              <a:t>stand alone </a:t>
            </a:r>
            <a:r>
              <a:rPr lang="en-US" sz="2400" dirty="0">
                <a:ea typeface="ＭＳ Ｐゴシック" pitchFamily="-107" charset="-128"/>
                <a:cs typeface="ＭＳ Ｐゴシック" pitchFamily="-107" charset="-128"/>
              </a:rPr>
              <a:t>so they can be reused (our modules). Like the math module</a:t>
            </a:r>
          </a:p>
          <a:p>
            <a:pPr eaLnBrk="1" hangingPunct="1"/>
            <a:r>
              <a:rPr lang="en-US" sz="2400" b="1" dirty="0">
                <a:ea typeface="ＭＳ Ｐゴシック" pitchFamily="-107" charset="-128"/>
                <a:cs typeface="ＭＳ Ｐゴシック" pitchFamily="-107" charset="-128"/>
              </a:rPr>
              <a:t>inheritance</a:t>
            </a:r>
            <a:r>
              <a:rPr lang="en-US" sz="2400" dirty="0">
                <a:ea typeface="ＭＳ Ｐゴシック" pitchFamily="-107" charset="-128"/>
                <a:cs typeface="ＭＳ Ｐゴシック" pitchFamily="-107" charset="-128"/>
              </a:rPr>
              <a:t>: create a new object by inheriting (like father to son) many object characteristics while creating or over-riding for this object</a:t>
            </a:r>
          </a:p>
          <a:p>
            <a:pPr eaLnBrk="1" hangingPunct="1"/>
            <a:r>
              <a:rPr lang="en-US" sz="2400" b="1" dirty="0">
                <a:ea typeface="ＭＳ Ｐゴシック" pitchFamily="-107" charset="-128"/>
                <a:cs typeface="ＭＳ Ｐゴシック" pitchFamily="-107" charset="-128"/>
              </a:rPr>
              <a:t>polymorphism</a:t>
            </a:r>
            <a:r>
              <a:rPr lang="en-US" sz="2400" dirty="0">
                <a:ea typeface="ＭＳ Ｐゴシック" pitchFamily="-107" charset="-128"/>
                <a:cs typeface="ＭＳ Ｐゴシック" pitchFamily="-107" charset="-128"/>
              </a:rPr>
              <a:t>: (hard) Allow one message to be sent to any object and have it respond appropriately based on the type of object it is.</a:t>
            </a:r>
          </a:p>
        </p:txBody>
      </p:sp>
    </p:spTree>
    <p:extLst>
      <p:ext uri="{BB962C8B-B14F-4D97-AF65-F5344CB8AC3E}">
        <p14:creationId xmlns:p14="http://schemas.microsoft.com/office/powerpoint/2010/main" val="7102427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itle 1"/>
          <p:cNvSpPr>
            <a:spLocks noGrp="1" noChangeArrowheads="1"/>
          </p:cNvSpPr>
          <p:nvPr>
            <p:ph type="title"/>
          </p:nvPr>
        </p:nvSpPr>
        <p:spPr/>
        <p:txBody>
          <a:bodyPr/>
          <a:lstStyle/>
          <a:p>
            <a:pPr eaLnBrk="1" hangingPunct="1"/>
            <a:r>
              <a:rPr lang="en-US" dirty="0">
                <a:ea typeface="ＭＳ Ｐゴシック" pitchFamily="-107" charset="-128"/>
                <a:cs typeface="ＭＳ Ｐゴシック" pitchFamily="-107" charset="-128"/>
              </a:rPr>
              <a:t>Class </a:t>
            </a:r>
            <a:r>
              <a:rPr lang="en-US" dirty="0" smtClean="0">
                <a:ea typeface="ＭＳ Ｐゴシック" pitchFamily="-107" charset="-128"/>
                <a:cs typeface="ＭＳ Ｐゴシック" pitchFamily="-107" charset="-128"/>
              </a:rPr>
              <a:t>Versus Instance</a:t>
            </a:r>
            <a:endParaRPr lang="en-US" dirty="0">
              <a:ea typeface="ＭＳ Ｐゴシック" pitchFamily="-107" charset="-128"/>
              <a:cs typeface="ＭＳ Ｐゴシック" pitchFamily="-107" charset="-128"/>
            </a:endParaRPr>
          </a:p>
        </p:txBody>
      </p:sp>
      <p:sp>
        <p:nvSpPr>
          <p:cNvPr id="31748" name="Text Placeholder 2"/>
          <p:cNvSpPr>
            <a:spLocks noGrp="1" noChangeArrowheads="1"/>
          </p:cNvSpPr>
          <p:nvPr>
            <p:ph idx="1"/>
          </p:nvPr>
        </p:nvSpPr>
        <p:spPr>
          <a:xfrm>
            <a:off x="457200" y="1600200"/>
            <a:ext cx="8229600" cy="1659835"/>
          </a:xfrm>
        </p:spPr>
        <p:txBody>
          <a:bodyPr/>
          <a:lstStyle/>
          <a:p>
            <a:pPr eaLnBrk="1" hangingPunct="1"/>
            <a:r>
              <a:rPr lang="en-US" dirty="0">
                <a:ea typeface="ＭＳ Ｐゴシック" pitchFamily="-107" charset="-128"/>
                <a:cs typeface="ＭＳ Ｐゴシック" pitchFamily="-107" charset="-128"/>
              </a:rPr>
              <a:t>One of the harder things to get is what a class is and what an instance of a class is.</a:t>
            </a:r>
          </a:p>
          <a:p>
            <a:pPr eaLnBrk="1" hangingPunct="1"/>
            <a:r>
              <a:rPr lang="en-US" dirty="0">
                <a:ea typeface="ＭＳ Ｐゴシック" pitchFamily="-107" charset="-128"/>
                <a:cs typeface="ＭＳ Ｐゴシック" pitchFamily="-107" charset="-128"/>
              </a:rPr>
              <a:t>The analogy of the cookie cutter and a cookie.</a:t>
            </a:r>
          </a:p>
        </p:txBody>
      </p:sp>
      <p:pic>
        <p:nvPicPr>
          <p:cNvPr id="31750" name="Picture 22" descr="A hand cuts out cookies in circle shapes and has remaining dough."/>
          <p:cNvPicPr>
            <a:picLocks noChangeAspect="1" noChangeArrowheads="1"/>
          </p:cNvPicPr>
          <p:nvPr/>
        </p:nvPicPr>
        <p:blipFill>
          <a:blip r:embed="rId3"/>
          <a:srcRect/>
          <a:stretch>
            <a:fillRect/>
          </a:stretch>
        </p:blipFill>
        <p:spPr bwMode="auto">
          <a:xfrm>
            <a:off x="762000" y="3733800"/>
            <a:ext cx="2209800" cy="2209800"/>
          </a:xfrm>
          <a:prstGeom prst="rect">
            <a:avLst/>
          </a:prstGeom>
          <a:noFill/>
          <a:ln w="9525">
            <a:noFill/>
            <a:miter lim="800000"/>
            <a:headEnd/>
            <a:tailEnd/>
          </a:ln>
        </p:spPr>
      </p:pic>
      <p:pic>
        <p:nvPicPr>
          <p:cNvPr id="31751" name="Picture 23" descr="A person cuts out cookies in gingerbread people shapes."/>
          <p:cNvPicPr>
            <a:picLocks noChangeAspect="1" noChangeArrowheads="1"/>
          </p:cNvPicPr>
          <p:nvPr/>
        </p:nvPicPr>
        <p:blipFill>
          <a:blip r:embed="rId4"/>
          <a:srcRect/>
          <a:stretch>
            <a:fillRect/>
          </a:stretch>
        </p:blipFill>
        <p:spPr bwMode="auto">
          <a:xfrm>
            <a:off x="3429000" y="3810000"/>
            <a:ext cx="1543050" cy="2057400"/>
          </a:xfrm>
          <a:prstGeom prst="rect">
            <a:avLst/>
          </a:prstGeom>
          <a:noFill/>
          <a:ln w="9525">
            <a:noFill/>
            <a:miter lim="800000"/>
            <a:headEnd/>
            <a:tailEnd/>
          </a:ln>
        </p:spPr>
      </p:pic>
      <p:pic>
        <p:nvPicPr>
          <p:cNvPr id="31749" name="Picture 21" descr="A machine conveyor belt cuts out people shaped cookies."/>
          <p:cNvPicPr>
            <a:picLocks noChangeAspect="1" noChangeArrowheads="1"/>
          </p:cNvPicPr>
          <p:nvPr/>
        </p:nvPicPr>
        <p:blipFill>
          <a:blip r:embed="rId5"/>
          <a:srcRect/>
          <a:stretch>
            <a:fillRect/>
          </a:stretch>
        </p:blipFill>
        <p:spPr bwMode="auto">
          <a:xfrm>
            <a:off x="5410200" y="3657600"/>
            <a:ext cx="3048000" cy="2057400"/>
          </a:xfrm>
          <a:prstGeom prst="rect">
            <a:avLst/>
          </a:prstGeom>
          <a:noFill/>
          <a:ln w="9525">
            <a:noFill/>
            <a:miter lim="800000"/>
            <a:headEnd/>
            <a:tailEnd/>
          </a:ln>
        </p:spPr>
      </p:pic>
    </p:spTree>
    <p:extLst>
      <p:ext uri="{BB962C8B-B14F-4D97-AF65-F5344CB8AC3E}">
        <p14:creationId xmlns:p14="http://schemas.microsoft.com/office/powerpoint/2010/main" val="26555554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itle 1"/>
          <p:cNvSpPr>
            <a:spLocks noGrp="1" noChangeArrowheads="1"/>
          </p:cNvSpPr>
          <p:nvPr>
            <p:ph type="title"/>
          </p:nvPr>
        </p:nvSpPr>
        <p:spPr/>
        <p:txBody>
          <a:bodyPr/>
          <a:lstStyle/>
          <a:p>
            <a:r>
              <a:rPr lang="en-US" dirty="0" smtClean="0"/>
              <a:t>Template Versus Exemplar</a:t>
            </a:r>
            <a:endParaRPr lang="en-US" dirty="0"/>
          </a:p>
        </p:txBody>
      </p:sp>
      <p:sp>
        <p:nvSpPr>
          <p:cNvPr id="33796" name="Text Placeholder 2"/>
          <p:cNvSpPr>
            <a:spLocks noGrp="1" noChangeArrowheads="1"/>
          </p:cNvSpPr>
          <p:nvPr>
            <p:ph idx="1"/>
          </p:nvPr>
        </p:nvSpPr>
        <p:spPr/>
        <p:txBody>
          <a:bodyPr/>
          <a:lstStyle/>
          <a:p>
            <a:r>
              <a:rPr lang="en-US" dirty="0" smtClean="0"/>
              <a:t>The cutter is a template for stamping out cookies, the cookie is what is made each time the cutter is used</a:t>
            </a:r>
          </a:p>
          <a:p>
            <a:r>
              <a:rPr lang="en-US" dirty="0" smtClean="0"/>
              <a:t>One template can be used to make an infinite number of cookies, each one just like the other.</a:t>
            </a:r>
          </a:p>
          <a:p>
            <a:r>
              <a:rPr lang="en-US" dirty="0" smtClean="0"/>
              <a:t>No one confuses a cookie for a cookie cutter, do they?</a:t>
            </a:r>
          </a:p>
        </p:txBody>
      </p:sp>
    </p:spTree>
    <p:extLst>
      <p:ext uri="{BB962C8B-B14F-4D97-AF65-F5344CB8AC3E}">
        <p14:creationId xmlns:p14="http://schemas.microsoft.com/office/powerpoint/2010/main" val="19304836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itle 1"/>
          <p:cNvSpPr>
            <a:spLocks noGrp="1" noChangeArrowheads="1"/>
          </p:cNvSpPr>
          <p:nvPr>
            <p:ph type="title"/>
          </p:nvPr>
        </p:nvSpPr>
        <p:spPr/>
        <p:txBody>
          <a:bodyPr/>
          <a:lstStyle/>
          <a:p>
            <a:r>
              <a:rPr lang="en-US" dirty="0" smtClean="0"/>
              <a:t>Same in </a:t>
            </a:r>
            <a:r>
              <a:rPr lang="en-US" dirty="0">
                <a:ea typeface="ＭＳ Ｐゴシック" pitchFamily="-107" charset="-128"/>
                <a:cs typeface="ＭＳ Ｐゴシック" pitchFamily="-107" charset="-128"/>
              </a:rPr>
              <a:t>O</a:t>
            </a:r>
            <a:r>
              <a:rPr lang="en-US" sz="200" dirty="0">
                <a:ea typeface="ＭＳ Ｐゴシック" pitchFamily="-107" charset="-128"/>
                <a:cs typeface="ＭＳ Ｐゴシック" pitchFamily="-107" charset="-128"/>
              </a:rPr>
              <a:t> </a:t>
            </a:r>
            <a:r>
              <a:rPr lang="en-US" dirty="0" err="1">
                <a:ea typeface="ＭＳ Ｐゴシック" pitchFamily="-107" charset="-128"/>
                <a:cs typeface="ＭＳ Ｐゴシック" pitchFamily="-107" charset="-128"/>
              </a:rPr>
              <a:t>O</a:t>
            </a:r>
            <a:r>
              <a:rPr lang="en-US" sz="200" dirty="0">
                <a:ea typeface="ＭＳ Ｐゴシック" pitchFamily="-107" charset="-128"/>
                <a:cs typeface="ＭＳ Ｐゴシック" pitchFamily="-107" charset="-128"/>
              </a:rPr>
              <a:t> </a:t>
            </a:r>
            <a:r>
              <a:rPr lang="en-US" dirty="0">
                <a:ea typeface="ＭＳ Ｐゴシック" pitchFamily="-107" charset="-128"/>
                <a:cs typeface="ＭＳ Ｐゴシック" pitchFamily="-107" charset="-128"/>
              </a:rPr>
              <a:t>P</a:t>
            </a:r>
            <a:r>
              <a:rPr lang="en-US" sz="3600" dirty="0">
                <a:ea typeface="ＭＳ Ｐゴシック" pitchFamily="-107" charset="-128"/>
                <a:cs typeface="ＭＳ Ｐゴシック" pitchFamily="-107" charset="-128"/>
              </a:rPr>
              <a:t> </a:t>
            </a:r>
            <a:endParaRPr lang="en-US" dirty="0"/>
          </a:p>
        </p:txBody>
      </p:sp>
      <p:sp>
        <p:nvSpPr>
          <p:cNvPr id="35844" name="Text Placeholder 2"/>
          <p:cNvSpPr>
            <a:spLocks noGrp="1" noChangeArrowheads="1"/>
          </p:cNvSpPr>
          <p:nvPr>
            <p:ph idx="1"/>
          </p:nvPr>
        </p:nvSpPr>
        <p:spPr/>
        <p:txBody>
          <a:bodyPr/>
          <a:lstStyle/>
          <a:p>
            <a:r>
              <a:rPr lang="en-US" smtClean="0"/>
              <a:t>You define a class as a way to generate new instances of that class.</a:t>
            </a:r>
          </a:p>
          <a:p>
            <a:r>
              <a:rPr lang="en-US" smtClean="0"/>
              <a:t>Both the instances and the classes are themselves objects</a:t>
            </a:r>
          </a:p>
          <a:p>
            <a:r>
              <a:rPr lang="en-US" smtClean="0"/>
              <a:t>the structure of an instance starts out  the same, as dictated by the class.</a:t>
            </a:r>
          </a:p>
          <a:p>
            <a:r>
              <a:rPr lang="en-US" smtClean="0"/>
              <a:t>The instances respond to the messages defined as part of the class.</a:t>
            </a:r>
            <a:endParaRPr lang="en-US"/>
          </a:p>
        </p:txBody>
      </p:sp>
    </p:spTree>
    <p:extLst>
      <p:ext uri="{BB962C8B-B14F-4D97-AF65-F5344CB8AC3E}">
        <p14:creationId xmlns:p14="http://schemas.microsoft.com/office/powerpoint/2010/main" val="4149276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Title 1"/>
          <p:cNvSpPr>
            <a:spLocks noGrp="1" noChangeArrowheads="1"/>
          </p:cNvSpPr>
          <p:nvPr>
            <p:ph type="title"/>
          </p:nvPr>
        </p:nvSpPr>
        <p:spPr/>
        <p:txBody>
          <a:bodyPr/>
          <a:lstStyle/>
          <a:p>
            <a:r>
              <a:rPr lang="en-US" smtClean="0"/>
              <a:t>Why a class</a:t>
            </a:r>
            <a:endParaRPr lang="en-US"/>
          </a:p>
        </p:txBody>
      </p:sp>
      <p:sp>
        <p:nvSpPr>
          <p:cNvPr id="48132" name="Text Placeholder 2"/>
          <p:cNvSpPr>
            <a:spLocks noGrp="1" noChangeArrowheads="1"/>
          </p:cNvSpPr>
          <p:nvPr>
            <p:ph idx="1"/>
          </p:nvPr>
        </p:nvSpPr>
        <p:spPr/>
        <p:txBody>
          <a:bodyPr/>
          <a:lstStyle/>
          <a:p>
            <a:r>
              <a:rPr lang="en-US" smtClean="0"/>
              <a:t>We make classes because we need more complicated, user-defined data types to construct instances we can use.</a:t>
            </a:r>
          </a:p>
          <a:p>
            <a:r>
              <a:rPr lang="en-US" smtClean="0"/>
              <a:t>Each class has potentially two aspects:</a:t>
            </a:r>
          </a:p>
          <a:p>
            <a:pPr lvl="1"/>
            <a:r>
              <a:rPr lang="en-US" smtClean="0"/>
              <a:t>the data (types, number, names) that each instance might contain</a:t>
            </a:r>
          </a:p>
          <a:p>
            <a:pPr lvl="1"/>
            <a:r>
              <a:rPr lang="en-US" smtClean="0"/>
              <a:t>the messages that each instance can respond to.</a:t>
            </a:r>
            <a:endParaRPr lang="en-US"/>
          </a:p>
        </p:txBody>
      </p:sp>
    </p:spTree>
    <p:extLst>
      <p:ext uri="{BB962C8B-B14F-4D97-AF65-F5344CB8AC3E}">
        <p14:creationId xmlns:p14="http://schemas.microsoft.com/office/powerpoint/2010/main" val="35469216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A First Class</a:t>
            </a:r>
            <a:endParaRPr lang="en-US" dirty="0"/>
          </a:p>
        </p:txBody>
      </p:sp>
    </p:spTree>
    <p:extLst>
      <p:ext uri="{BB962C8B-B14F-4D97-AF65-F5344CB8AC3E}">
        <p14:creationId xmlns:p14="http://schemas.microsoft.com/office/powerpoint/2010/main" val="18645242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Standard Class Names</a:t>
            </a:r>
            <a:endParaRPr lang="en-US" dirty="0"/>
          </a:p>
        </p:txBody>
      </p:sp>
      <p:sp>
        <p:nvSpPr>
          <p:cNvPr id="5" name="Content Placeholder 4"/>
          <p:cNvSpPr>
            <a:spLocks noGrp="1"/>
          </p:cNvSpPr>
          <p:nvPr>
            <p:ph idx="1"/>
          </p:nvPr>
        </p:nvSpPr>
        <p:spPr/>
        <p:txBody>
          <a:bodyPr/>
          <a:lstStyle/>
          <a:p>
            <a:pPr marL="0" indent="0">
              <a:buNone/>
            </a:pPr>
            <a:r>
              <a:rPr lang="en-US" dirty="0" smtClean="0"/>
              <a:t>The standard way to name a class in Python is called </a:t>
            </a:r>
            <a:r>
              <a:rPr lang="en-US" b="1" dirty="0" err="1" smtClean="0"/>
              <a:t>CapWords</a:t>
            </a:r>
            <a:r>
              <a:rPr lang="en-US" dirty="0" smtClean="0"/>
              <a:t>:</a:t>
            </a:r>
          </a:p>
          <a:p>
            <a:r>
              <a:rPr lang="en-US" dirty="0" smtClean="0"/>
              <a:t>Each word of a class begins with a Capital letter</a:t>
            </a:r>
          </a:p>
          <a:p>
            <a:r>
              <a:rPr lang="en-US" dirty="0" smtClean="0"/>
              <a:t>no underlines</a:t>
            </a:r>
          </a:p>
          <a:p>
            <a:r>
              <a:rPr lang="en-US" dirty="0" smtClean="0"/>
              <a:t>sometimes called </a:t>
            </a:r>
            <a:r>
              <a:rPr lang="en-US" b="1" dirty="0" err="1" smtClean="0"/>
              <a:t>CamelCase</a:t>
            </a:r>
            <a:endParaRPr lang="en-US" b="1" dirty="0" smtClean="0"/>
          </a:p>
          <a:p>
            <a:r>
              <a:rPr lang="en-US" dirty="0" smtClean="0"/>
              <a:t>makes recognizing a class easier</a:t>
            </a:r>
            <a:endParaRPr lang="en-US" dirty="0"/>
          </a:p>
        </p:txBody>
      </p:sp>
    </p:spTree>
    <p:extLst>
      <p:ext uri="{BB962C8B-B14F-4D97-AF65-F5344CB8AC3E}">
        <p14:creationId xmlns:p14="http://schemas.microsoft.com/office/powerpoint/2010/main" val="24302753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Figure 11.2 The Basic Format </a:t>
            </a:r>
            <a:r>
              <a:rPr lang="en-US" dirty="0"/>
              <a:t>o</a:t>
            </a:r>
            <a:r>
              <a:rPr lang="en-US" dirty="0" smtClean="0"/>
              <a:t>f a Class Definition</a:t>
            </a:r>
            <a:endParaRPr lang="en-US" dirty="0"/>
          </a:p>
        </p:txBody>
      </p:sp>
      <p:pic>
        <p:nvPicPr>
          <p:cNvPr id="4" name="Picture 2" descr="A diagram has the functions of code. The code has two lines and reads as follows. Line 1. Cass class name left parentheses object right parentheses colon. Line 2, indented once. Suite. The keyword class indicates class being defined. Class name must follow variable naming rules. The left parentheses Object right parentheses must consist of a parent object. The suite follows the colon. The class suite colon contains code to define class. "/>
          <p:cNvPicPr>
            <a:picLocks noChangeAspect="1"/>
          </p:cNvPicPr>
          <p:nvPr/>
        </p:nvPicPr>
        <p:blipFill rotWithShape="1">
          <a:blip r:embed="rId2"/>
          <a:srcRect b="9824"/>
          <a:stretch/>
        </p:blipFill>
        <p:spPr>
          <a:xfrm>
            <a:off x="1771650" y="1729111"/>
            <a:ext cx="5600700" cy="3868428"/>
          </a:xfrm>
          <a:prstGeom prst="rect">
            <a:avLst/>
          </a:prstGeom>
          <a:noFill/>
          <a:ln>
            <a:noFill/>
          </a:ln>
        </p:spPr>
      </p:pic>
    </p:spTree>
    <p:extLst>
      <p:ext uri="{BB962C8B-B14F-4D97-AF65-F5344CB8AC3E}">
        <p14:creationId xmlns:p14="http://schemas.microsoft.com/office/powerpoint/2010/main" val="1679536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dir</a:t>
            </a:r>
            <a:r>
              <a:rPr lang="en-US" dirty="0" smtClean="0"/>
              <a:t>() Function</a:t>
            </a:r>
            <a:endParaRPr lang="en-US" dirty="0"/>
          </a:p>
        </p:txBody>
      </p:sp>
      <p:sp>
        <p:nvSpPr>
          <p:cNvPr id="4" name="Content Placeholder 3"/>
          <p:cNvSpPr>
            <a:spLocks noGrp="1"/>
          </p:cNvSpPr>
          <p:nvPr>
            <p:ph idx="1"/>
          </p:nvPr>
        </p:nvSpPr>
        <p:spPr/>
        <p:txBody>
          <a:bodyPr/>
          <a:lstStyle/>
          <a:p>
            <a:pPr marL="0" indent="0">
              <a:buNone/>
            </a:pPr>
            <a:r>
              <a:rPr lang="en-US" dirty="0" smtClean="0"/>
              <a:t>The </a:t>
            </a:r>
            <a:r>
              <a:rPr lang="en-US" dirty="0" err="1" smtClean="0">
                <a:solidFill>
                  <a:srgbClr val="660066"/>
                </a:solidFill>
                <a:latin typeface="Courier New"/>
                <a:cs typeface="Courier New"/>
              </a:rPr>
              <a:t>dir</a:t>
            </a:r>
            <a:r>
              <a:rPr lang="en-US" dirty="0" smtClean="0">
                <a:solidFill>
                  <a:srgbClr val="660066"/>
                </a:solidFill>
                <a:latin typeface="Courier New"/>
                <a:cs typeface="Courier New"/>
              </a:rPr>
              <a:t>() </a:t>
            </a:r>
            <a:r>
              <a:rPr lang="en-US" dirty="0" smtClean="0"/>
              <a:t>function lists all the attributes of a class</a:t>
            </a:r>
          </a:p>
          <a:p>
            <a:r>
              <a:rPr lang="en-US" dirty="0" smtClean="0"/>
              <a:t>you can think of these as keys in a dictionary stored in the class.</a:t>
            </a:r>
            <a:endParaRPr lang="en-US" dirty="0"/>
          </a:p>
        </p:txBody>
      </p:sp>
    </p:spTree>
    <p:extLst>
      <p:ext uri="{BB962C8B-B14F-4D97-AF65-F5344CB8AC3E}">
        <p14:creationId xmlns:p14="http://schemas.microsoft.com/office/powerpoint/2010/main" val="33472478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ass </a:t>
            </a:r>
            <a:r>
              <a:rPr lang="en-US" dirty="0"/>
              <a:t>K</a:t>
            </a:r>
            <a:r>
              <a:rPr lang="en-US" dirty="0" smtClean="0"/>
              <a:t>eyword</a:t>
            </a:r>
            <a:endParaRPr lang="en-US" dirty="0"/>
          </a:p>
        </p:txBody>
      </p:sp>
      <p:sp>
        <p:nvSpPr>
          <p:cNvPr id="3" name="Content Placeholder 2"/>
          <p:cNvSpPr>
            <a:spLocks noGrp="1"/>
          </p:cNvSpPr>
          <p:nvPr>
            <p:ph idx="1"/>
          </p:nvPr>
        </p:nvSpPr>
        <p:spPr/>
        <p:txBody>
          <a:bodyPr/>
          <a:lstStyle/>
          <a:p>
            <a:pPr marL="0" indent="0">
              <a:buNone/>
            </a:pPr>
            <a:r>
              <a:rPr lang="en-US" dirty="0" smtClean="0"/>
              <a:t>Remember, the </a:t>
            </a:r>
            <a:r>
              <a:rPr lang="en-US" dirty="0" smtClean="0">
                <a:solidFill>
                  <a:srgbClr val="660066"/>
                </a:solidFill>
                <a:latin typeface="Courier New"/>
                <a:cs typeface="Courier New"/>
              </a:rPr>
              <a:t>pass</a:t>
            </a:r>
            <a:r>
              <a:rPr lang="en-US" dirty="0" smtClean="0">
                <a:solidFill>
                  <a:srgbClr val="660066"/>
                </a:solidFill>
              </a:rPr>
              <a:t> </a:t>
            </a:r>
            <a:r>
              <a:rPr lang="en-US" dirty="0" smtClean="0"/>
              <a:t>keyword is used to signify that you have </a:t>
            </a:r>
            <a:r>
              <a:rPr lang="en-US" b="1" dirty="0" smtClean="0"/>
              <a:t>intentionally</a:t>
            </a:r>
            <a:r>
              <a:rPr lang="en-US" dirty="0" smtClean="0"/>
              <a:t> left some part of a definition (of a function, of a class) undefined</a:t>
            </a:r>
          </a:p>
          <a:p>
            <a:r>
              <a:rPr lang="en-US" dirty="0" smtClean="0"/>
              <a:t>by making the suite of a class undefined, we get only those things that Python defines for us automatically</a:t>
            </a:r>
          </a:p>
        </p:txBody>
      </p:sp>
    </p:spTree>
    <p:extLst>
      <p:ext uri="{BB962C8B-B14F-4D97-AF65-F5344CB8AC3E}">
        <p14:creationId xmlns:p14="http://schemas.microsoft.com/office/powerpoint/2010/main" val="4564463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Code Listing </a:t>
            </a:r>
            <a:r>
              <a:rPr lang="en-US" dirty="0" smtClean="0"/>
              <a:t>11.1 First Class</a:t>
            </a:r>
            <a:endParaRPr lang="en-US" dirty="0"/>
          </a:p>
        </p:txBody>
      </p:sp>
      <p:pic>
        <p:nvPicPr>
          <p:cNvPr id="3" name="Picture 2" descr="Code has 6 lines, as follows. Line 1. Class Student left parenthesis object right parenthesis colon. Line 2, indented once. Double quote double quote double quote Simple Student class period double quote double quote double quote. Line 3, indented once. D e f underscore underscore I n I t underscore underscore left parenthesis self comma first equals quote quote comma last equals quote quote  comma I d equals 0 right parenthesis colon hash initializer. Line 4, indented twice. Self period first underscore name underscore s t r equals first. Line 5, indented twice. Self period last underscore name underscore s t r equals last. Line 6, indented twice. Self period i d underscore I n t equals I d."/>
          <p:cNvPicPr>
            <a:picLocks noChangeAspect="1"/>
          </p:cNvPicPr>
          <p:nvPr/>
        </p:nvPicPr>
        <p:blipFill>
          <a:blip r:embed="rId2"/>
          <a:stretch>
            <a:fillRect/>
          </a:stretch>
        </p:blipFill>
        <p:spPr>
          <a:xfrm>
            <a:off x="573523" y="1974285"/>
            <a:ext cx="7675955" cy="1509962"/>
          </a:xfrm>
          <a:prstGeom prst="rect">
            <a:avLst/>
          </a:prstGeom>
        </p:spPr>
      </p:pic>
      <p:pic>
        <p:nvPicPr>
          <p:cNvPr id="4" name="Picture 3" descr="Code has 3 lines, as follows. Line 1. D e f underscore underscore s t r underscore underscore left parenthesis self right parenthesis colon hash string representation comma e period g period for printing. Line 2, indented once. Return double quote left brace right brace left brace right brace comma I D colon left brace right brace double quote period format backslash. Line 3, indented twice. Left parenthesis self period first underscore name underscore s t r comma self period last underscore name underscore s t r comma self period I d underscore I n t right parenthesis."/>
          <p:cNvPicPr>
            <a:picLocks noChangeAspect="1"/>
          </p:cNvPicPr>
          <p:nvPr/>
        </p:nvPicPr>
        <p:blipFill>
          <a:blip r:embed="rId3"/>
          <a:stretch>
            <a:fillRect/>
          </a:stretch>
        </p:blipFill>
        <p:spPr>
          <a:xfrm>
            <a:off x="573524" y="3484247"/>
            <a:ext cx="7721162" cy="1037790"/>
          </a:xfrm>
          <a:prstGeom prst="rect">
            <a:avLst/>
          </a:prstGeom>
        </p:spPr>
      </p:pic>
    </p:spTree>
    <p:extLst>
      <p:ext uri="{BB962C8B-B14F-4D97-AF65-F5344CB8AC3E}">
        <p14:creationId xmlns:p14="http://schemas.microsoft.com/office/powerpoint/2010/main" val="39060950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First Class</a:t>
            </a:r>
          </a:p>
        </p:txBody>
      </p:sp>
      <p:pic>
        <p:nvPicPr>
          <p:cNvPr id="5" name="Picture 2" descr="Code has 20 lines. The code reads as follows. Line 1. Right angle bracket right angle bracket right angle bracket class my class left parentheses object right parentheses colon. Line 2. Indented once. Pass. Line 3. Blank. Line 4. Right angle bracket right angle bracket right angle bracket d I r left parentheses My class right parentheses. Line 5. Line quote underscore underscore class underscore underscore quote comma quote underscore underscore d e l a t t r underscore underscore quote comma quote underscore underscore d I c t underscore underscore quote comma quote underscore underscore doc underscore underscore quote comma quote underscore underscore e q underscore underscore quote comma. Line 6. Line quote underscore underscore format underscore underscore quote comma quote underscore underscore g e underscore underscore quote comma semicolon underscore underscore get attribute underscore underscore quote comma quote underscore underscore g t underscore underscore quote comma quote underscore underscore hash underscore underscore quote comma. Line 7. quote underscore underscore in it underscore underscore quote comma quote underscore underscore l e underscore underscore quote comma quote underscore underscore l t underscore underscore quote comma quote underscore underscore module underscore underscore quote comma quote underscore underscore n e underscore underscore quote comma quote underscore underscore new underscore underscore quote comma. Line 8. quote underscore underscore reduce underscore underscore double quote comma double quote underscore underscore reduce underscore ex underscore underscore quote comma quote underscore underscore r e p r underscore underscore quote comma quote underscore underscore set a t t r underscore underscore quote comma. Line 9. Quote underscore underscore size of underscore underscore quote comma quote underscore underscore s t r underscore underscore quote comma quote underscore underscore sub class hook underscore underscore quote comma quote underscore underscore weak ref underscore underscore quote right bracket. Line 10. Blank. Line 11. Right angle bracket right angle bracket right angle bracket my underscore instance equals My class left parentheses right parentheses. Line 12. Right angle bracket right angle bracket right angle bracket d I r left parentheses my underscore instance right parentheses. Line 13. left bracket quote underscore underscore class underscore underscore quote comma quote hyphen hyphen del a t t r underscore underscore quote comma quote underscore underscore d I c t underscore underscore quote comma quote underscore underscore doc underscore underscore quote comma quote underscore underscore e q underscore underscore quote comma. Line 14. Quote underscore underscore format underscore underscore quote comma quote underscore underscore g e underscore underscore quote comma quote underscore underscore get attribute underscore underscore quote comma quote underscore underscore g t underscore underscore quote comma quote underscore underscore hash underscore underscore quote comma. Line 15. quote underscore underscore in it underscore underscore quote comma quote underscore underscore l e underscore underscore quote comma quote underscore underscore l t underscore underscore quote comma quote underscore underscore module underscore underscore quote comma quote underscore underscore n e underscore underscore quote comma quote underscore underscore new underscore underscore quote comma. Line 16. quote underscore underscore reduce underscore underscore quote comma quote underscore underscore reduce underscore ex underscore underscore quote comma quote underscore underscore r e p r underscore underscore quote comma quote underscore underscore set a t t r underscore underscore quote comma. Line 17. Quote underscore underscore size of underscore underscore quote comma quote underscore underscore s t r underscore underscore quote comma quote underscore underscore sub class hook underscore underscore quote comma quote underscore underscore weak ref underscore underscore quote right bracket. Line 18. Blank. Line 19. Right angle bracket right angle bracket right angle bracket type left parentheses my underscore instance right parentheses. Line 20. Left angle bracket class quote underscore underscore main underscore underscore period My class quote right angle bracket."/>
          <p:cNvPicPr>
            <a:picLocks noChangeAspect="1"/>
          </p:cNvPicPr>
          <p:nvPr/>
        </p:nvPicPr>
        <p:blipFill>
          <a:blip r:embed="rId2"/>
          <a:stretch>
            <a:fillRect/>
          </a:stretch>
        </p:blipFill>
        <p:spPr>
          <a:xfrm>
            <a:off x="1444625" y="1943100"/>
            <a:ext cx="6254750" cy="4032250"/>
          </a:xfrm>
          <a:prstGeom prst="rect">
            <a:avLst/>
          </a:prstGeom>
          <a:noFill/>
          <a:ln>
            <a:noFill/>
          </a:ln>
        </p:spPr>
      </p:pic>
    </p:spTree>
    <p:extLst>
      <p:ext uri="{BB962C8B-B14F-4D97-AF65-F5344CB8AC3E}">
        <p14:creationId xmlns:p14="http://schemas.microsoft.com/office/powerpoint/2010/main" val="15995060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Constructor</a:t>
            </a:r>
            <a:endParaRPr lang="en-US" dirty="0"/>
          </a:p>
        </p:txBody>
      </p:sp>
      <p:sp>
        <p:nvSpPr>
          <p:cNvPr id="4" name="Content Placeholder 3"/>
          <p:cNvSpPr>
            <a:spLocks noGrp="1"/>
          </p:cNvSpPr>
          <p:nvPr>
            <p:ph idx="1"/>
          </p:nvPr>
        </p:nvSpPr>
        <p:spPr/>
        <p:txBody>
          <a:bodyPr/>
          <a:lstStyle/>
          <a:p>
            <a:r>
              <a:rPr lang="en-US" dirty="0" smtClean="0"/>
              <a:t>When a class is defined, a function is made </a:t>
            </a:r>
            <a:r>
              <a:rPr lang="en-US" i="1" dirty="0" smtClean="0"/>
              <a:t>with the </a:t>
            </a:r>
            <a:r>
              <a:rPr lang="en-US" b="1" dirty="0" smtClean="0"/>
              <a:t>same name as the class</a:t>
            </a:r>
          </a:p>
          <a:p>
            <a:r>
              <a:rPr lang="en-US" dirty="0" smtClean="0"/>
              <a:t>This function is called the </a:t>
            </a:r>
            <a:r>
              <a:rPr lang="en-US" b="1" dirty="0" smtClean="0"/>
              <a:t>constructor</a:t>
            </a:r>
            <a:r>
              <a:rPr lang="en-US" dirty="0" smtClean="0"/>
              <a:t>. By calling it, you can create an instance of the class</a:t>
            </a:r>
          </a:p>
          <a:p>
            <a:r>
              <a:rPr lang="en-US" dirty="0" smtClean="0"/>
              <a:t>We can affect this creation (more later), but by default Python can make an instance.</a:t>
            </a:r>
            <a:endParaRPr lang="en-US" dirty="0"/>
          </a:p>
        </p:txBody>
      </p:sp>
    </p:spTree>
    <p:extLst>
      <p:ext uri="{BB962C8B-B14F-4D97-AF65-F5344CB8AC3E}">
        <p14:creationId xmlns:p14="http://schemas.microsoft.com/office/powerpoint/2010/main" val="33110005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noChangeArrowheads="1"/>
          </p:cNvSpPr>
          <p:nvPr>
            <p:ph type="title"/>
          </p:nvPr>
        </p:nvSpPr>
        <p:spPr/>
        <p:txBody>
          <a:bodyPr/>
          <a:lstStyle/>
          <a:p>
            <a:r>
              <a:rPr lang="en-US" dirty="0"/>
              <a:t>D</a:t>
            </a:r>
            <a:r>
              <a:rPr lang="en-US" dirty="0" smtClean="0"/>
              <a:t>ot </a:t>
            </a:r>
            <a:r>
              <a:rPr lang="en-US" dirty="0"/>
              <a:t>R</a:t>
            </a:r>
            <a:r>
              <a:rPr lang="en-US" dirty="0" smtClean="0"/>
              <a:t>eference</a:t>
            </a:r>
            <a:endParaRPr lang="en-US" dirty="0"/>
          </a:p>
        </p:txBody>
      </p:sp>
      <p:sp>
        <p:nvSpPr>
          <p:cNvPr id="54276" name="Content Placeholder 2"/>
          <p:cNvSpPr>
            <a:spLocks noGrp="1" noChangeArrowheads="1"/>
          </p:cNvSpPr>
          <p:nvPr>
            <p:ph idx="1"/>
          </p:nvPr>
        </p:nvSpPr>
        <p:spPr/>
        <p:txBody>
          <a:bodyPr/>
          <a:lstStyle/>
          <a:p>
            <a:r>
              <a:rPr lang="en-US" dirty="0" smtClean="0"/>
              <a:t>we can refer to the attributes of an object by doing a dot reference, of the form:</a:t>
            </a:r>
          </a:p>
          <a:p>
            <a:pPr>
              <a:buNone/>
            </a:pPr>
            <a:r>
              <a:rPr lang="en-US" dirty="0" smtClean="0">
                <a:latin typeface="Courier New"/>
                <a:cs typeface="Courier New"/>
              </a:rPr>
              <a:t>	</a:t>
            </a:r>
            <a:r>
              <a:rPr lang="en-US" dirty="0" err="1" smtClean="0">
                <a:latin typeface="Courier New"/>
                <a:cs typeface="Courier New"/>
              </a:rPr>
              <a:t>object.attribute</a:t>
            </a:r>
            <a:endParaRPr lang="en-US" dirty="0" smtClean="0">
              <a:latin typeface="Courier New"/>
              <a:cs typeface="Courier New"/>
            </a:endParaRPr>
          </a:p>
          <a:p>
            <a:r>
              <a:rPr lang="en-US" dirty="0" smtClean="0"/>
              <a:t>the attribute can be a variable or a function</a:t>
            </a:r>
          </a:p>
          <a:p>
            <a:r>
              <a:rPr lang="en-US" dirty="0" smtClean="0"/>
              <a:t>it is part of the object, either directly or by that object being part of a class</a:t>
            </a:r>
            <a:endParaRPr lang="en-US" dirty="0"/>
          </a:p>
        </p:txBody>
      </p:sp>
    </p:spTree>
    <p:extLst>
      <p:ext uri="{BB962C8B-B14F-4D97-AF65-F5344CB8AC3E}">
        <p14:creationId xmlns:p14="http://schemas.microsoft.com/office/powerpoint/2010/main" val="18027613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pic>
        <p:nvPicPr>
          <p:cNvPr id="7" name="Picture 6" descr="A line of code as follows. Print left parenthesis my underscore instance period my underscore v a l right parenthesis."/>
          <p:cNvPicPr>
            <a:picLocks noChangeAspect="1"/>
          </p:cNvPicPr>
          <p:nvPr/>
        </p:nvPicPr>
        <p:blipFill>
          <a:blip r:embed="rId2"/>
          <a:stretch>
            <a:fillRect/>
          </a:stretch>
        </p:blipFill>
        <p:spPr>
          <a:xfrm>
            <a:off x="459728" y="1872861"/>
            <a:ext cx="4932091" cy="640135"/>
          </a:xfrm>
          <a:prstGeom prst="rect">
            <a:avLst/>
          </a:prstGeom>
        </p:spPr>
      </p:pic>
      <p:sp>
        <p:nvSpPr>
          <p:cNvPr id="3" name="Text Placeholder 2"/>
          <p:cNvSpPr>
            <a:spLocks noGrp="1"/>
          </p:cNvSpPr>
          <p:nvPr>
            <p:ph type="body" idx="1"/>
          </p:nvPr>
        </p:nvSpPr>
        <p:spPr>
          <a:xfrm>
            <a:off x="459728" y="2361912"/>
            <a:ext cx="8229600" cy="571499"/>
          </a:xfrm>
        </p:spPr>
        <p:txBody>
          <a:bodyPr/>
          <a:lstStyle/>
          <a:p>
            <a:pPr marL="101600" indent="0">
              <a:buNone/>
            </a:pPr>
            <a:r>
              <a:rPr lang="en-US" sz="2400" dirty="0">
                <a:solidFill>
                  <a:srgbClr val="000000"/>
                </a:solidFill>
              </a:rPr>
              <a:t>print a variable associated with the object</a:t>
            </a:r>
            <a:endParaRPr lang="en-US" dirty="0"/>
          </a:p>
        </p:txBody>
      </p:sp>
      <p:pic>
        <p:nvPicPr>
          <p:cNvPr id="11" name="Picture 10" descr="Code has two lines, as follows. Line 1, indented once. My underscore instance. Line 2. My underscore instance period my underscore method left parenthesis right parenthesis."/>
          <p:cNvPicPr>
            <a:picLocks noChangeAspect="1"/>
          </p:cNvPicPr>
          <p:nvPr/>
        </p:nvPicPr>
        <p:blipFill>
          <a:blip r:embed="rId3"/>
          <a:stretch>
            <a:fillRect/>
          </a:stretch>
        </p:blipFill>
        <p:spPr>
          <a:xfrm>
            <a:off x="459728" y="2928637"/>
            <a:ext cx="4566300" cy="1194920"/>
          </a:xfrm>
          <a:prstGeom prst="rect">
            <a:avLst/>
          </a:prstGeom>
        </p:spPr>
      </p:pic>
      <p:sp>
        <p:nvSpPr>
          <p:cNvPr id="4" name="Text Placeholder 3"/>
          <p:cNvSpPr>
            <a:spLocks noGrp="1"/>
          </p:cNvSpPr>
          <p:nvPr>
            <p:ph type="body" idx="2"/>
          </p:nvPr>
        </p:nvSpPr>
        <p:spPr>
          <a:xfrm>
            <a:off x="457200" y="4128983"/>
            <a:ext cx="5953991" cy="487413"/>
          </a:xfrm>
        </p:spPr>
        <p:txBody>
          <a:bodyPr/>
          <a:lstStyle/>
          <a:p>
            <a:pPr marL="101600" indent="0">
              <a:buNone/>
            </a:pPr>
            <a:r>
              <a:rPr lang="en-US" sz="2400" dirty="0">
                <a:solidFill>
                  <a:srgbClr val="000000"/>
                </a:solidFill>
              </a:rPr>
              <a:t>call a method associated with the object</a:t>
            </a:r>
            <a:endParaRPr lang="en-US" dirty="0"/>
          </a:p>
        </p:txBody>
      </p:sp>
      <p:pic>
        <p:nvPicPr>
          <p:cNvPr id="9" name="Picture 8" descr="A line of code as follows. My underscore instance."/>
          <p:cNvPicPr>
            <a:picLocks noChangeAspect="1"/>
          </p:cNvPicPr>
          <p:nvPr/>
        </p:nvPicPr>
        <p:blipFill>
          <a:blip r:embed="rId4"/>
          <a:stretch>
            <a:fillRect/>
          </a:stretch>
        </p:blipFill>
        <p:spPr>
          <a:xfrm>
            <a:off x="6004732" y="4165838"/>
            <a:ext cx="2281335" cy="605816"/>
          </a:xfrm>
          <a:prstGeom prst="rect">
            <a:avLst/>
          </a:prstGeom>
        </p:spPr>
      </p:pic>
      <p:sp>
        <p:nvSpPr>
          <p:cNvPr id="5" name="Text Placeholder 4"/>
          <p:cNvSpPr>
            <a:spLocks noGrp="1"/>
          </p:cNvSpPr>
          <p:nvPr>
            <p:ph type="body" idx="12"/>
          </p:nvPr>
        </p:nvSpPr>
        <p:spPr>
          <a:xfrm>
            <a:off x="459728" y="4694031"/>
            <a:ext cx="8229600" cy="957540"/>
          </a:xfrm>
        </p:spPr>
        <p:txBody>
          <a:bodyPr/>
          <a:lstStyle/>
          <a:p>
            <a:pPr marL="0" lvl="0" indent="0">
              <a:buNone/>
            </a:pPr>
            <a:r>
              <a:rPr lang="en-US" sz="2400" dirty="0">
                <a:solidFill>
                  <a:srgbClr val="000000"/>
                </a:solidFill>
              </a:rPr>
              <a:t>variable versus method, you can tell by the parenthesis at the end of the </a:t>
            </a:r>
            <a:r>
              <a:rPr lang="en-US" sz="2400" dirty="0" smtClean="0">
                <a:solidFill>
                  <a:srgbClr val="000000"/>
                </a:solidFill>
              </a:rPr>
              <a:t>reference</a:t>
            </a:r>
            <a:endParaRPr lang="en-US" sz="2400" dirty="0">
              <a:solidFill>
                <a:srgbClr val="000000"/>
              </a:solidFill>
            </a:endParaRPr>
          </a:p>
        </p:txBody>
      </p:sp>
    </p:spTree>
    <p:extLst>
      <p:ext uri="{BB962C8B-B14F-4D97-AF65-F5344CB8AC3E}">
        <p14:creationId xmlns:p14="http://schemas.microsoft.com/office/powerpoint/2010/main" val="30015263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Title 1"/>
          <p:cNvSpPr>
            <a:spLocks noGrp="1" noChangeArrowheads="1"/>
          </p:cNvSpPr>
          <p:nvPr>
            <p:ph type="title"/>
          </p:nvPr>
        </p:nvSpPr>
        <p:spPr/>
        <p:txBody>
          <a:bodyPr/>
          <a:lstStyle/>
          <a:p>
            <a:r>
              <a:rPr lang="en-US" dirty="0" smtClean="0"/>
              <a:t>How to Make an Object-local Value</a:t>
            </a:r>
            <a:endParaRPr lang="en-US" dirty="0"/>
          </a:p>
        </p:txBody>
      </p:sp>
      <p:sp>
        <p:nvSpPr>
          <p:cNvPr id="79876" name="Content Placeholder2"/>
          <p:cNvSpPr>
            <a:spLocks noGrp="1" noChangeArrowheads="1"/>
          </p:cNvSpPr>
          <p:nvPr>
            <p:ph idx="1"/>
          </p:nvPr>
        </p:nvSpPr>
        <p:spPr>
          <a:xfrm>
            <a:off x="457200" y="1600201"/>
            <a:ext cx="8229600" cy="1435996"/>
          </a:xfrm>
        </p:spPr>
        <p:txBody>
          <a:bodyPr/>
          <a:lstStyle/>
          <a:p>
            <a:r>
              <a:rPr lang="en-US" dirty="0" smtClean="0"/>
              <a:t>once an object is made, the data is made the same way as in any other Python situation, by assignment</a:t>
            </a:r>
          </a:p>
          <a:p>
            <a:r>
              <a:rPr lang="en-US" dirty="0" smtClean="0"/>
              <a:t>Any object can thus be augmented by adding a variable</a:t>
            </a:r>
          </a:p>
        </p:txBody>
      </p:sp>
      <p:pic>
        <p:nvPicPr>
          <p:cNvPr id="2" name="Picture 1" descr="A line of code as follows. My underscore instance period attribute equals quote hello quote."/>
          <p:cNvPicPr>
            <a:picLocks noChangeAspect="1"/>
          </p:cNvPicPr>
          <p:nvPr/>
        </p:nvPicPr>
        <p:blipFill>
          <a:blip r:embed="rId3"/>
          <a:stretch>
            <a:fillRect/>
          </a:stretch>
        </p:blipFill>
        <p:spPr>
          <a:xfrm>
            <a:off x="611693" y="3036196"/>
            <a:ext cx="6029467" cy="640135"/>
          </a:xfrm>
          <a:prstGeom prst="rect">
            <a:avLst/>
          </a:prstGeom>
        </p:spPr>
      </p:pic>
    </p:spTree>
    <p:extLst>
      <p:ext uri="{BB962C8B-B14F-4D97-AF65-F5344CB8AC3E}">
        <p14:creationId xmlns:p14="http://schemas.microsoft.com/office/powerpoint/2010/main" val="11281680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attribute shown in dir</a:t>
            </a:r>
            <a:endParaRPr lang="en-US" dirty="0"/>
          </a:p>
        </p:txBody>
      </p:sp>
      <p:pic>
        <p:nvPicPr>
          <p:cNvPr id="8" name="Picture 7" descr="Code has 6 lines, as follows. Line 1. D I r left parenthesis my underscore instance right parenthesis. Line 2, indented once. open bracket  quote underscore class underscore quote comma quote underscore d e l a t t r underscore quote comma quote underscore d I c t underscore quote comma quote underscore doc underscore quote comma quote underscore format underscore quote comma. Line 3, indented once. Quote underscore get attribute underscore quote comma quote underscore hash underscore quote comma quote underscore I n I t underscore quote comma quote underscore module underscore quote comma. Line 4 indented once. quote underscore new underscore quote comma quote underscore reduce underscore quote comma quote underscore reduce underscore quote comma quote ex underscore quote comma quote underscore r e p r underscore quote comma. Line 5, indented once. Quote underscore set a t t r underscore quote comma quote underscore size of underscore quote comma quote underscore s t r underscore quote comma quote underscore sub class hook underscore quote comma. Line 6, indented once. Quote underscore weak ref underscore quote comma attribute close bracke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185" y="2150919"/>
            <a:ext cx="7391630" cy="2213263"/>
          </a:xfrm>
          <a:prstGeom prst="rect">
            <a:avLst/>
          </a:prstGeom>
        </p:spPr>
      </p:pic>
    </p:spTree>
    <p:extLst>
      <p:ext uri="{BB962C8B-B14F-4D97-AF65-F5344CB8AC3E}">
        <p14:creationId xmlns:p14="http://schemas.microsoft.com/office/powerpoint/2010/main" val="11054565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Class instance relationship</a:t>
            </a:r>
            <a:endParaRPr lang="en-US" dirty="0"/>
          </a:p>
        </p:txBody>
      </p:sp>
    </p:spTree>
    <p:extLst>
      <p:ext uri="{BB962C8B-B14F-4D97-AF65-F5344CB8AC3E}">
        <p14:creationId xmlns:p14="http://schemas.microsoft.com/office/powerpoint/2010/main" val="20977866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Instance Knows its Class</a:t>
            </a:r>
            <a:endParaRPr lang="en-US" dirty="0"/>
          </a:p>
        </p:txBody>
      </p:sp>
      <p:sp>
        <p:nvSpPr>
          <p:cNvPr id="3" name="Content Placeholder 2"/>
          <p:cNvSpPr>
            <a:spLocks noGrp="1"/>
          </p:cNvSpPr>
          <p:nvPr>
            <p:ph idx="1"/>
          </p:nvPr>
        </p:nvSpPr>
        <p:spPr/>
        <p:txBody>
          <a:bodyPr/>
          <a:lstStyle/>
          <a:p>
            <a:r>
              <a:rPr lang="en-US" dirty="0" smtClean="0"/>
              <a:t>Because each instance has as its type the class that it was made from, an instance remembers its class</a:t>
            </a:r>
          </a:p>
          <a:p>
            <a:r>
              <a:rPr lang="en-US" dirty="0" smtClean="0"/>
              <a:t>This is often called the </a:t>
            </a:r>
            <a:r>
              <a:rPr lang="en-US" b="1" dirty="0" smtClean="0"/>
              <a:t>instance-of </a:t>
            </a:r>
            <a:r>
              <a:rPr lang="en-US" dirty="0" smtClean="0"/>
              <a:t>relationship</a:t>
            </a:r>
          </a:p>
          <a:p>
            <a:r>
              <a:rPr lang="en-US" dirty="0" smtClean="0"/>
              <a:t>stored in the </a:t>
            </a:r>
            <a:r>
              <a:rPr lang="en-US" dirty="0" smtClean="0">
                <a:latin typeface="Monaco"/>
                <a:cs typeface="Monaco"/>
              </a:rPr>
              <a:t>__class__</a:t>
            </a:r>
            <a:r>
              <a:rPr lang="en-US" dirty="0" smtClean="0"/>
              <a:t> attribute of the instance</a:t>
            </a:r>
            <a:endParaRPr lang="en-US" dirty="0"/>
          </a:p>
        </p:txBody>
      </p:sp>
    </p:spTree>
    <p:extLst>
      <p:ext uri="{BB962C8B-B14F-4D97-AF65-F5344CB8AC3E}">
        <p14:creationId xmlns:p14="http://schemas.microsoft.com/office/powerpoint/2010/main" val="36144039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Special Relationship Between an </a:t>
            </a:r>
            <a:r>
              <a:rPr lang="en-US" dirty="0" smtClean="0"/>
              <a:t>Instance and </a:t>
            </a:r>
            <a:r>
              <a:rPr lang="en-US" dirty="0"/>
              <a:t>Class: instance-of</a:t>
            </a:r>
          </a:p>
        </p:txBody>
      </p:sp>
      <p:pic>
        <p:nvPicPr>
          <p:cNvPr id="3" name="Picture 2" descr="Code has 9 lines, as follows. Line 1. Greater than greater than greater than class My Class left parenthesis object right parenthesis colon. Line 2, indented once. Pass. Line 3, two paragraphs. Greater than greater than greater than my underscore instance equals my Class left parenthesis right parenthesis. Line 4. Greater than greater than greater than My class period class underscore attribute equals quote hello quote. Line 5. Greater than greater than greater than my underscore instance period instance underscore attribute equals quote world quote. Line 6. Greater than greater than greater than d I r left parenthesis my underscore instance right parenthesis. Line 7. Open bracket quote underscore underscore class underscore underscore quote comma ellipses comma quote class underscore attribute quote comma quote instance underscore attribute quote close bracket. Line 8. greater than greater than greater than print left parenthesis my underscore instance period underscore underscore class underscore underscore right parenthesis. Line 9. Less than class quote underscore underscore main underscore underscore period My class quote greater than."/>
          <p:cNvPicPr>
            <a:picLocks noChangeAspect="1"/>
          </p:cNvPicPr>
          <p:nvPr/>
        </p:nvPicPr>
        <p:blipFill>
          <a:blip r:embed="rId2"/>
          <a:stretch>
            <a:fillRect/>
          </a:stretch>
        </p:blipFill>
        <p:spPr>
          <a:xfrm>
            <a:off x="1963882" y="1685789"/>
            <a:ext cx="5425402" cy="1987010"/>
          </a:xfrm>
          <a:prstGeom prst="rect">
            <a:avLst/>
          </a:prstGeom>
        </p:spPr>
      </p:pic>
      <p:pic>
        <p:nvPicPr>
          <p:cNvPr id="4" name="Picture 3" descr="Code has 12 lines, as follows. Line 1. Greater than greater than greater than type left parenthesis my underscore instance right parenthesis. Line 2. Less than class quote underscore underscore main underscore underscore period My Class quote greater than. Line 3. Greater than greater than greater than print left parenthesis my underscore instance period class underscore attribute right parenthesis.  Line 4. World. Line 5. Greater than greater than greater than print left parenthesis my underscore instance period class underscore attribute right parenthesis. Line 6. Hello. Line 7. Greater than greater than greater than print left parenthesis My Class period instance underscore attribute right parenthesis. Line 8, two paragraphs. Trace back left parenthesis most recent call last right parenthesis colon. Line 9, indented once. File double quote less than p y shell hash 11 greater than double quote comma line 1 comma in less than module greater than. Line 10, indented twice. Print My class period instance underscore attribute. Line 11. Attribute Error colon type object quote My class quote has. Line 12. No attribute quote instance underscore attribute quote."/>
          <p:cNvPicPr>
            <a:picLocks noChangeAspect="1"/>
          </p:cNvPicPr>
          <p:nvPr/>
        </p:nvPicPr>
        <p:blipFill>
          <a:blip r:embed="rId3"/>
          <a:stretch>
            <a:fillRect/>
          </a:stretch>
        </p:blipFill>
        <p:spPr>
          <a:xfrm>
            <a:off x="2726279" y="3802876"/>
            <a:ext cx="3900608" cy="2466304"/>
          </a:xfrm>
          <a:prstGeom prst="rect">
            <a:avLst/>
          </a:prstGeom>
        </p:spPr>
      </p:pic>
    </p:spTree>
    <p:extLst>
      <p:ext uri="{BB962C8B-B14F-4D97-AF65-F5344CB8AC3E}">
        <p14:creationId xmlns:p14="http://schemas.microsoft.com/office/powerpoint/2010/main" val="14611870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11.3 The Instance-of Relationship</a:t>
            </a:r>
          </a:p>
        </p:txBody>
      </p:sp>
      <p:pic>
        <p:nvPicPr>
          <p:cNvPr id="4" name="Picture 2" descr="A code corresponds to another code. First code has three open command windows and reads as follows. Line 1. My underscore instance. Line 2, indented once. Instance underscore attribute left parentheses value double quote world double quote right parentheses. The second code has two lines as follows. Line 1. Class my class. Line 2, indented once. Class underscore attribute left parentheses value double quote hello double quote right parentheses. "/>
          <p:cNvPicPr>
            <a:picLocks noChangeAspect="1"/>
          </p:cNvPicPr>
          <p:nvPr/>
        </p:nvPicPr>
        <p:blipFill rotWithShape="1">
          <a:blip r:embed="rId2"/>
          <a:srcRect b="14157"/>
          <a:stretch/>
        </p:blipFill>
        <p:spPr>
          <a:xfrm>
            <a:off x="919595" y="2530130"/>
            <a:ext cx="7304809" cy="1491152"/>
          </a:xfrm>
          <a:prstGeom prst="rect">
            <a:avLst/>
          </a:prstGeom>
          <a:noFill/>
          <a:ln>
            <a:noFill/>
          </a:ln>
        </p:spPr>
      </p:pic>
    </p:spTree>
    <p:extLst>
      <p:ext uri="{BB962C8B-B14F-4D97-AF65-F5344CB8AC3E}">
        <p14:creationId xmlns:p14="http://schemas.microsoft.com/office/powerpoint/2010/main" val="2973221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itle 1"/>
          <p:cNvSpPr>
            <a:spLocks noGrp="1" noChangeArrowheads="1"/>
          </p:cNvSpPr>
          <p:nvPr>
            <p:ph type="title"/>
          </p:nvPr>
        </p:nvSpPr>
        <p:spPr/>
        <p:txBody>
          <a:bodyPr/>
          <a:lstStyle/>
          <a:p>
            <a:r>
              <a:rPr lang="en-US" dirty="0" smtClean="0"/>
              <a:t>What is a Class?</a:t>
            </a:r>
            <a:endParaRPr lang="en-US" dirty="0"/>
          </a:p>
        </p:txBody>
      </p:sp>
      <p:sp>
        <p:nvSpPr>
          <p:cNvPr id="17412" name="Text Placeholder 3"/>
          <p:cNvSpPr>
            <a:spLocks noGrp="1" noChangeArrowheads="1"/>
          </p:cNvSpPr>
          <p:nvPr>
            <p:ph idx="1"/>
          </p:nvPr>
        </p:nvSpPr>
        <p:spPr/>
        <p:txBody>
          <a:bodyPr/>
          <a:lstStyle/>
          <a:p>
            <a:r>
              <a:rPr lang="en-US" dirty="0" smtClean="0"/>
              <a:t>If you have done anything in computer science before, you likely will have heard the term object oriented programming (O</a:t>
            </a:r>
            <a:r>
              <a:rPr lang="en-US" sz="100" dirty="0" smtClean="0"/>
              <a:t> </a:t>
            </a:r>
            <a:r>
              <a:rPr lang="en-US" dirty="0" err="1" smtClean="0"/>
              <a:t>O</a:t>
            </a:r>
            <a:r>
              <a:rPr lang="en-US" sz="100" dirty="0" smtClean="0"/>
              <a:t> </a:t>
            </a:r>
            <a:r>
              <a:rPr lang="en-US" dirty="0" smtClean="0"/>
              <a:t>P)</a:t>
            </a:r>
          </a:p>
          <a:p>
            <a:r>
              <a:rPr lang="en-US" dirty="0" smtClean="0"/>
              <a:t>What is O</a:t>
            </a:r>
            <a:r>
              <a:rPr lang="en-US" sz="100" dirty="0" smtClean="0"/>
              <a:t> </a:t>
            </a:r>
            <a:r>
              <a:rPr lang="en-US" dirty="0" err="1" smtClean="0"/>
              <a:t>O</a:t>
            </a:r>
            <a:r>
              <a:rPr lang="en-US" sz="100" dirty="0" smtClean="0"/>
              <a:t> </a:t>
            </a:r>
            <a:r>
              <a:rPr lang="en-US" dirty="0" smtClean="0"/>
              <a:t>P, and why should I care?</a:t>
            </a:r>
            <a:endParaRPr lang="en-US" dirty="0"/>
          </a:p>
        </p:txBody>
      </p:sp>
    </p:spTree>
    <p:extLst>
      <p:ext uri="{BB962C8B-B14F-4D97-AF65-F5344CB8AC3E}">
        <p14:creationId xmlns:p14="http://schemas.microsoft.com/office/powerpoint/2010/main" val="30157852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Scope</a:t>
            </a:r>
            <a:endParaRPr lang="en-US" dirty="0"/>
          </a:p>
        </p:txBody>
      </p:sp>
      <p:sp>
        <p:nvSpPr>
          <p:cNvPr id="4" name="Content Placeholder 3"/>
          <p:cNvSpPr>
            <a:spLocks noGrp="1"/>
          </p:cNvSpPr>
          <p:nvPr>
            <p:ph idx="1"/>
          </p:nvPr>
        </p:nvSpPr>
        <p:spPr/>
        <p:txBody>
          <a:bodyPr/>
          <a:lstStyle/>
          <a:p>
            <a:r>
              <a:rPr lang="en-US" dirty="0" smtClean="0"/>
              <a:t>Introduced the idea of scope in Chapter 7</a:t>
            </a:r>
          </a:p>
          <a:p>
            <a:r>
              <a:rPr lang="en-US" dirty="0" smtClean="0"/>
              <a:t>It works differently in the class system, taking advantage of the </a:t>
            </a:r>
            <a:r>
              <a:rPr lang="en-US" b="1" dirty="0" smtClean="0"/>
              <a:t>instance-of</a:t>
            </a:r>
            <a:r>
              <a:rPr lang="en-US" b="1" i="1" dirty="0" smtClean="0"/>
              <a:t> </a:t>
            </a:r>
            <a:r>
              <a:rPr lang="en-US" dirty="0" smtClean="0"/>
              <a:t>relationship</a:t>
            </a:r>
            <a:endParaRPr lang="en-US" dirty="0"/>
          </a:p>
        </p:txBody>
      </p:sp>
    </p:spTree>
    <p:extLst>
      <p:ext uri="{BB962C8B-B14F-4D97-AF65-F5344CB8AC3E}">
        <p14:creationId xmlns:p14="http://schemas.microsoft.com/office/powerpoint/2010/main" val="29159416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of the Object Scope Rule</a:t>
            </a:r>
            <a:endParaRPr lang="en-US" dirty="0"/>
          </a:p>
        </p:txBody>
      </p:sp>
      <p:sp>
        <p:nvSpPr>
          <p:cNvPr id="3" name="Content Placeholder 2"/>
          <p:cNvSpPr>
            <a:spLocks noGrp="1"/>
          </p:cNvSpPr>
          <p:nvPr>
            <p:ph idx="1"/>
          </p:nvPr>
        </p:nvSpPr>
        <p:spPr/>
        <p:txBody>
          <a:bodyPr/>
          <a:lstStyle/>
          <a:p>
            <a:pPr marL="0" indent="0">
              <a:buNone/>
            </a:pPr>
            <a:r>
              <a:rPr lang="en-US" dirty="0" smtClean="0"/>
              <a:t>The first two rules in object scope are:</a:t>
            </a:r>
          </a:p>
          <a:p>
            <a:pPr marL="429768" indent="-429768">
              <a:buFont typeface="+mj-lt"/>
              <a:buAutoNum type="arabicPeriod"/>
            </a:pPr>
            <a:r>
              <a:rPr lang="en-US" dirty="0" smtClean="0"/>
              <a:t>First, look in the object itself</a:t>
            </a:r>
          </a:p>
          <a:p>
            <a:pPr marL="429768" indent="-429768">
              <a:buFont typeface="+mj-lt"/>
              <a:buAutoNum type="arabicPeriod"/>
            </a:pPr>
            <a:r>
              <a:rPr lang="en-US" dirty="0" smtClean="0"/>
              <a:t>If the attribute is not found, look up to the class of the object and search for the attribute there.</a:t>
            </a:r>
            <a:endParaRPr lang="en-US" dirty="0"/>
          </a:p>
        </p:txBody>
      </p:sp>
    </p:spTree>
    <p:extLst>
      <p:ext uri="{BB962C8B-B14F-4D97-AF65-F5344CB8AC3E}">
        <p14:creationId xmlns:p14="http://schemas.microsoft.com/office/powerpoint/2010/main" val="22086515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 of the Python Scope Rules for Objects: Instance, then Class</a:t>
            </a:r>
          </a:p>
        </p:txBody>
      </p:sp>
      <p:pic>
        <p:nvPicPr>
          <p:cNvPr id="4" name="Picture 2" descr="Code has 21 lines and reads as follows. Line 1. Right angle bracket right angle bracket right angle bracket class My class left parentheses object right parentheses colon. Line 2, indented once. Pass. Line 3. Blank. Line 4. Right angle bracket right angle bracket right angle bracket I n s t 1 equals My class left parentheses right parentheses. Line 5. Right angle bracket right angle bracket right angle bracket I n s t 2 equals My class left parentheses right parentheses. Line 6. Right angle bracket right angle bracket right angle bracket I n s t 3 equals My class left parentheses right parentheses. Line 7. Right angle bracket right angle bracket right angle bracket My class period class underscore attribute equals 27. Line 8. Right angle bracket right angle bracket right angle bracket I n s t 1 period class underscore attribute equals 72. Line 9 right angle bracket right angle bracket right angle bracket print left parentheses I n s t 1 period class underscore attribute right parentheses. Line 10. 72. Line 11. Right angle bracket right angle bracket right angle bracket print left parentheses I n s t 2 period class underscore attribute right parentheses. Line 12. 27. Line 13. Right angle bracket right angle bracket right angle bracket print left parentheses I n s t 3 period class underscore attribute right parentheses. Line 14. 27. Line 15. Right angle bracket right angle bracket right angle bracket My class period class underscore attribute equals 999. Line 16. Right angle bracket right angle bracket right angle bracket print left parentheses I n s t 1 period class underscore attribute right parentheses. Line 17. 72. Line 18.  Right angle bracket right angle bracket right angle bracket print left parentheses I n s t 2 period class underscore attribute right parentheses. Line 19. 999. Line 20. Right angle bracket right angle bracket right angle bracket print left parentheses I n s t 3 period class underscore attribute right parentheses. Line 21. 999. "/>
          <p:cNvPicPr>
            <a:picLocks noChangeAspect="1"/>
          </p:cNvPicPr>
          <p:nvPr/>
        </p:nvPicPr>
        <p:blipFill>
          <a:blip r:embed="rId2"/>
          <a:stretch>
            <a:fillRect/>
          </a:stretch>
        </p:blipFill>
        <p:spPr>
          <a:xfrm>
            <a:off x="2924969" y="1718394"/>
            <a:ext cx="3294062" cy="4398963"/>
          </a:xfrm>
          <a:prstGeom prst="rect">
            <a:avLst/>
          </a:prstGeom>
          <a:noFill/>
          <a:ln>
            <a:noFill/>
          </a:ln>
        </p:spPr>
      </p:pic>
    </p:spTree>
    <p:extLst>
      <p:ext uri="{BB962C8B-B14F-4D97-AF65-F5344CB8AC3E}">
        <p14:creationId xmlns:p14="http://schemas.microsoft.com/office/powerpoint/2010/main" val="2297460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11.4 A Mixture of Local and Instance-of attribute relationships.</a:t>
            </a:r>
            <a:endParaRPr lang="en-US" dirty="0"/>
          </a:p>
        </p:txBody>
      </p:sp>
      <p:pic>
        <p:nvPicPr>
          <p:cNvPr id="5" name="Picture 2" descr="Three codes correspond to one other code. First code has 2 lines as follows. Line 1. I n s t 1. Line 2, indented once. Class underscore attribute left parentheses value 72 right parentheses. Second code reads as follows. I n s t 2. Third code reads as follows. I n s t 3. All three of these codes correspond to one other code. This code has 2 lines as follows. Line 1. Class My class. Line 2, indented once. Class underscore attribute left parentheses value 27 right parentheses. "/>
          <p:cNvPicPr>
            <a:picLocks noChangeAspect="1"/>
          </p:cNvPicPr>
          <p:nvPr/>
        </p:nvPicPr>
        <p:blipFill rotWithShape="1">
          <a:blip r:embed="rId3"/>
          <a:srcRect b="11039"/>
          <a:stretch/>
        </p:blipFill>
        <p:spPr>
          <a:xfrm>
            <a:off x="876300" y="1995055"/>
            <a:ext cx="7391400" cy="2847109"/>
          </a:xfrm>
          <a:prstGeom prst="rect">
            <a:avLst/>
          </a:prstGeom>
          <a:noFill/>
          <a:ln>
            <a:noFill/>
          </a:ln>
        </p:spPr>
      </p:pic>
    </p:spTree>
    <p:extLst>
      <p:ext uri="{BB962C8B-B14F-4D97-AF65-F5344CB8AC3E}">
        <p14:creationId xmlns:p14="http://schemas.microsoft.com/office/powerpoint/2010/main" val="1060759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Methods</a:t>
            </a:r>
            <a:endParaRPr lang="en-US" dirty="0"/>
          </a:p>
        </p:txBody>
      </p:sp>
    </p:spTree>
    <p:extLst>
      <p:ext uri="{BB962C8B-B14F-4D97-AF65-F5344CB8AC3E}">
        <p14:creationId xmlns:p14="http://schemas.microsoft.com/office/powerpoint/2010/main" val="32499380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11.2</a:t>
            </a:r>
            <a:endParaRPr lang="en-US" dirty="0"/>
          </a:p>
        </p:txBody>
      </p:sp>
      <p:pic>
        <p:nvPicPr>
          <p:cNvPr id="4" name="Picture 2" descr="Code has 18 lines. The code reads as follows. Line 1. Class My class left parentheses object right parentheses colon. Line 2, indented once. Class underscore attribute equals quote world quote. Line 3. Blank. Line 4, indented once. D e f my underscore method left parentheses self comma p a r a m 1 right parentheses colon. Line 5, indented twice. print left parentheses quote back slash n hello left brace right brace quote period format left parentheses p a r a m 1 right parentheses right parentheses. Line 6, indented twice. Print left parentheses quote the object that called this method is left brace right brace quote period back slash. Line 7, indented three times. Format left parentheses s t r left parentheses self right parentheses right parentheses right parentheses. Line 8, indented twice. Self period instance underscore attribute equals p a r a m 1. Line 9. Blank. Line 10. Blank. Line 11. My underscore instance equals My class left parentheses right parentheses. Line 12. Print left parentheses double quote output of d I r left parentheses my underscore instance right parentheses colon double quote right parentheses. Line 13. Print left parentheses d I r left parentheses my underscore instance right parentheses right parentheses. Line 14. My underscore instance period my underscore method left parentheses quote world quote right parentheses. Hash adds the instance underscore attribute. Line 15. Print left parentheses double quote Instance has new attribute with value colon left brace right brace quote period back slash. Line 16, indented once. Format left parentheses my underscore instance period instance underscore attribute right parentheses right parentheses. Line 17. Print left parentheses double quote output of d I r left parentheses my underscore Instance right parentheses colon double quote right parentheses. Line 18. Print left parentheses d I r left parentheses my underscore instance right parentheses right parentheses. "/>
          <p:cNvPicPr>
            <a:picLocks noChangeAspect="1"/>
          </p:cNvPicPr>
          <p:nvPr/>
        </p:nvPicPr>
        <p:blipFill>
          <a:blip r:embed="rId2"/>
          <a:stretch>
            <a:fillRect/>
          </a:stretch>
        </p:blipFill>
        <p:spPr>
          <a:xfrm>
            <a:off x="1143000" y="1908175"/>
            <a:ext cx="6858000" cy="3695700"/>
          </a:xfrm>
          <a:prstGeom prst="rect">
            <a:avLst/>
          </a:prstGeom>
          <a:noFill/>
          <a:ln>
            <a:noFill/>
          </a:ln>
        </p:spPr>
      </p:pic>
    </p:spTree>
    <p:extLst>
      <p:ext uri="{BB962C8B-B14F-4D97-AF65-F5344CB8AC3E}">
        <p14:creationId xmlns:p14="http://schemas.microsoft.com/office/powerpoint/2010/main" val="7627952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Title 1"/>
          <p:cNvSpPr>
            <a:spLocks noGrp="1" noChangeArrowheads="1"/>
          </p:cNvSpPr>
          <p:nvPr>
            <p:ph type="title"/>
          </p:nvPr>
        </p:nvSpPr>
        <p:spPr/>
        <p:txBody>
          <a:bodyPr/>
          <a:lstStyle/>
          <a:p>
            <a:r>
              <a:rPr lang="en-US" dirty="0" smtClean="0"/>
              <a:t>Method Versus Function</a:t>
            </a:r>
            <a:endParaRPr lang="en-US" dirty="0"/>
          </a:p>
        </p:txBody>
      </p:sp>
      <p:sp>
        <p:nvSpPr>
          <p:cNvPr id="64516" name="Text Placeholder 3"/>
          <p:cNvSpPr>
            <a:spLocks noGrp="1" noChangeArrowheads="1"/>
          </p:cNvSpPr>
          <p:nvPr>
            <p:ph idx="1"/>
          </p:nvPr>
        </p:nvSpPr>
        <p:spPr/>
        <p:txBody>
          <a:bodyPr/>
          <a:lstStyle/>
          <a:p>
            <a:r>
              <a:rPr lang="en-US" dirty="0" smtClean="0"/>
              <a:t>discussed before, a method and a function are closely related. They are both “small programs” that have parameters, perform some operation and (potentially) return a value</a:t>
            </a:r>
          </a:p>
          <a:p>
            <a:r>
              <a:rPr lang="en-US" dirty="0" smtClean="0"/>
              <a:t>main difference is that methods are functions tied to a particular object</a:t>
            </a:r>
            <a:endParaRPr lang="en-US" dirty="0"/>
          </a:p>
        </p:txBody>
      </p:sp>
    </p:spTree>
    <p:extLst>
      <p:ext uri="{BB962C8B-B14F-4D97-AF65-F5344CB8AC3E}">
        <p14:creationId xmlns:p14="http://schemas.microsoft.com/office/powerpoint/2010/main" val="23537713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a typeface="ＭＳ Ｐゴシック" pitchFamily="-108" charset="-128"/>
                <a:cs typeface="ＭＳ Ｐゴシック" pitchFamily="-108" charset="-128"/>
              </a:rPr>
              <a:t>Difference in Calling</a:t>
            </a:r>
            <a:endParaRPr lang="en-US" dirty="0"/>
          </a:p>
        </p:txBody>
      </p:sp>
      <p:sp>
        <p:nvSpPr>
          <p:cNvPr id="3" name="Text Placeholder 2"/>
          <p:cNvSpPr>
            <a:spLocks noGrp="1"/>
          </p:cNvSpPr>
          <p:nvPr>
            <p:ph type="body" idx="1"/>
          </p:nvPr>
        </p:nvSpPr>
        <p:spPr/>
        <p:txBody>
          <a:bodyPr/>
          <a:lstStyle/>
          <a:p>
            <a:pPr marL="101600" indent="0">
              <a:buNone/>
            </a:pPr>
            <a:r>
              <a:rPr lang="en-US" sz="2400" dirty="0">
                <a:ea typeface="ＭＳ Ｐゴシック" pitchFamily="-108" charset="-128"/>
                <a:cs typeface="ＭＳ Ｐゴシック" pitchFamily="-108" charset="-128"/>
              </a:rPr>
              <a:t>functions are called, methods are called in the context of an object</a:t>
            </a:r>
            <a:r>
              <a:rPr lang="en-US" sz="2400" dirty="0" smtClean="0">
                <a:ea typeface="ＭＳ Ｐゴシック" pitchFamily="-108" charset="-128"/>
                <a:cs typeface="ＭＳ Ｐゴシック" pitchFamily="-108" charset="-128"/>
              </a:rPr>
              <a:t>:</a:t>
            </a:r>
            <a:endParaRPr lang="en-US" sz="2400" dirty="0">
              <a:ea typeface="ＭＳ Ｐゴシック" pitchFamily="-108" charset="-128"/>
              <a:cs typeface="ＭＳ Ｐゴシック" pitchFamily="-108" charset="-128"/>
            </a:endParaRPr>
          </a:p>
        </p:txBody>
      </p:sp>
      <p:sp>
        <p:nvSpPr>
          <p:cNvPr id="4" name="Text Placeholder 3"/>
          <p:cNvSpPr>
            <a:spLocks noGrp="1"/>
          </p:cNvSpPr>
          <p:nvPr>
            <p:ph type="body" idx="2"/>
          </p:nvPr>
        </p:nvSpPr>
        <p:spPr>
          <a:xfrm>
            <a:off x="457200" y="2686209"/>
            <a:ext cx="2948455" cy="420674"/>
          </a:xfrm>
        </p:spPr>
        <p:txBody>
          <a:bodyPr/>
          <a:lstStyle/>
          <a:p>
            <a:pPr indent="-256032"/>
            <a:r>
              <a:rPr lang="en-US" sz="2400" dirty="0">
                <a:ea typeface="ＭＳ Ｐゴシック" pitchFamily="-108" charset="-128"/>
                <a:cs typeface="ＭＳ Ｐゴシック" pitchFamily="-108" charset="-128"/>
              </a:rPr>
              <a:t>function: </a:t>
            </a:r>
          </a:p>
        </p:txBody>
      </p:sp>
      <p:pic>
        <p:nvPicPr>
          <p:cNvPr id="14" name="Picture 13" descr="A line of code as follows. Do underscore something left parenthesis p a r a m 1 right parenthesis."/>
          <p:cNvPicPr>
            <a:picLocks noChangeAspect="1"/>
          </p:cNvPicPr>
          <p:nvPr/>
        </p:nvPicPr>
        <p:blipFill>
          <a:blip r:embed="rId2"/>
          <a:stretch>
            <a:fillRect/>
          </a:stretch>
        </p:blipFill>
        <p:spPr>
          <a:xfrm>
            <a:off x="554388" y="3237929"/>
            <a:ext cx="4017612" cy="640135"/>
          </a:xfrm>
          <a:prstGeom prst="rect">
            <a:avLst/>
          </a:prstGeom>
        </p:spPr>
      </p:pic>
      <p:sp>
        <p:nvSpPr>
          <p:cNvPr id="5" name="Text Placeholder 4"/>
          <p:cNvSpPr>
            <a:spLocks noGrp="1"/>
          </p:cNvSpPr>
          <p:nvPr>
            <p:ph type="body" idx="12"/>
          </p:nvPr>
        </p:nvSpPr>
        <p:spPr>
          <a:xfrm>
            <a:off x="459728" y="3860309"/>
            <a:ext cx="2945927" cy="431136"/>
          </a:xfrm>
        </p:spPr>
        <p:txBody>
          <a:bodyPr/>
          <a:lstStyle/>
          <a:p>
            <a:pPr indent="-256032"/>
            <a:r>
              <a:rPr lang="en-US" sz="2400" dirty="0">
                <a:ea typeface="ＭＳ Ｐゴシック" pitchFamily="-108" charset="-128"/>
                <a:cs typeface="ＭＳ Ｐゴシック" pitchFamily="-108" charset="-128"/>
              </a:rPr>
              <a:t>method: </a:t>
            </a:r>
          </a:p>
        </p:txBody>
      </p:sp>
      <p:pic>
        <p:nvPicPr>
          <p:cNvPr id="12" name="Picture 11" descr="A line of code as follows. An underscore object period do underscore something left parenthesis p a r am 1 right parenthesis."/>
          <p:cNvPicPr>
            <a:picLocks noChangeAspect="1"/>
          </p:cNvPicPr>
          <p:nvPr/>
        </p:nvPicPr>
        <p:blipFill>
          <a:blip r:embed="rId3"/>
          <a:stretch>
            <a:fillRect/>
          </a:stretch>
        </p:blipFill>
        <p:spPr>
          <a:xfrm>
            <a:off x="577783" y="4376912"/>
            <a:ext cx="5840474" cy="640135"/>
          </a:xfrm>
          <a:prstGeom prst="rect">
            <a:avLst/>
          </a:prstGeom>
        </p:spPr>
      </p:pic>
      <p:sp>
        <p:nvSpPr>
          <p:cNvPr id="6" name="Text Placeholder 5"/>
          <p:cNvSpPr>
            <a:spLocks noGrp="1"/>
          </p:cNvSpPr>
          <p:nvPr>
            <p:ph type="body" idx="13"/>
          </p:nvPr>
        </p:nvSpPr>
        <p:spPr/>
        <p:txBody>
          <a:bodyPr/>
          <a:lstStyle/>
          <a:p>
            <a:pPr marL="101600" indent="0">
              <a:buNone/>
            </a:pPr>
            <a:r>
              <a:rPr lang="en-US" sz="2400" dirty="0">
                <a:ea typeface="ＭＳ Ｐゴシック" pitchFamily="-108" charset="-128"/>
                <a:cs typeface="ＭＳ Ｐゴシック" pitchFamily="-108" charset="-128"/>
              </a:rPr>
              <a:t>This means that the object that the method is called on is always implicitly a parameter</a:t>
            </a:r>
            <a:r>
              <a:rPr lang="en-US" sz="2400" dirty="0" smtClean="0">
                <a:ea typeface="ＭＳ Ｐゴシック" pitchFamily="-108" charset="-128"/>
                <a:cs typeface="ＭＳ Ｐゴシック" pitchFamily="-108" charset="-128"/>
              </a:rPr>
              <a:t>!</a:t>
            </a:r>
            <a:endParaRPr lang="en-US" sz="2400" dirty="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5225178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Title 1"/>
          <p:cNvSpPr>
            <a:spLocks noGrp="1" noChangeArrowheads="1"/>
          </p:cNvSpPr>
          <p:nvPr>
            <p:ph type="title"/>
          </p:nvPr>
        </p:nvSpPr>
        <p:spPr/>
        <p:txBody>
          <a:bodyPr/>
          <a:lstStyle/>
          <a:p>
            <a:pPr eaLnBrk="1" hangingPunct="1"/>
            <a:r>
              <a:rPr lang="en-US" dirty="0" smtClean="0">
                <a:ea typeface="ＭＳ Ｐゴシック" pitchFamily="-108" charset="-128"/>
                <a:cs typeface="ＭＳ Ｐゴシック" pitchFamily="-108" charset="-128"/>
              </a:rPr>
              <a:t>Difference in Definition</a:t>
            </a:r>
            <a:endParaRPr lang="en-US" dirty="0">
              <a:ea typeface="ＭＳ Ｐゴシック" pitchFamily="-108" charset="-128"/>
              <a:cs typeface="ＭＳ Ｐゴシック" pitchFamily="-108" charset="-128"/>
            </a:endParaRPr>
          </a:p>
        </p:txBody>
      </p:sp>
      <p:sp>
        <p:nvSpPr>
          <p:cNvPr id="68612" name="Content Placeholder 2"/>
          <p:cNvSpPr>
            <a:spLocks noGrp="1" noChangeArrowheads="1"/>
          </p:cNvSpPr>
          <p:nvPr>
            <p:ph idx="1"/>
          </p:nvPr>
        </p:nvSpPr>
        <p:spPr>
          <a:xfrm>
            <a:off x="457200" y="1600200"/>
            <a:ext cx="8229600" cy="2656127"/>
          </a:xfrm>
        </p:spPr>
        <p:txBody>
          <a:bodyPr/>
          <a:lstStyle/>
          <a:p>
            <a:pPr marL="285750" indent="-285750" eaLnBrk="1" hangingPunct="1"/>
            <a:r>
              <a:rPr lang="en-US" sz="2800" dirty="0" smtClean="0">
                <a:ea typeface="ＭＳ Ｐゴシック" pitchFamily="-108" charset="-128"/>
                <a:cs typeface="ＭＳ Ｐゴシック" pitchFamily="-108" charset="-128"/>
              </a:rPr>
              <a:t>methods are defined </a:t>
            </a:r>
            <a:r>
              <a:rPr lang="en-US" sz="2800" b="1" dirty="0" smtClean="0">
                <a:ea typeface="ＭＳ Ｐゴシック" pitchFamily="-108" charset="-128"/>
                <a:cs typeface="ＭＳ Ｐゴシック" pitchFamily="-108" charset="-128"/>
              </a:rPr>
              <a:t>inside </a:t>
            </a:r>
            <a:r>
              <a:rPr lang="en-US" sz="2800" dirty="0" smtClean="0">
                <a:ea typeface="ＭＳ Ｐゴシック" pitchFamily="-108" charset="-128"/>
                <a:cs typeface="ＭＳ Ｐゴシック" pitchFamily="-108" charset="-128"/>
              </a:rPr>
              <a:t>the suite of a class</a:t>
            </a:r>
          </a:p>
          <a:p>
            <a:pPr marL="285750" indent="-285750" eaLnBrk="1" hangingPunct="1"/>
            <a:r>
              <a:rPr lang="en-US" sz="2800" dirty="0" smtClean="0">
                <a:ea typeface="ＭＳ Ｐゴシック" pitchFamily="-108" charset="-128"/>
                <a:cs typeface="ＭＳ Ｐゴシック" pitchFamily="-108" charset="-128"/>
              </a:rPr>
              <a:t>methods always bind the first parameter in the definition to the object that called it</a:t>
            </a:r>
          </a:p>
          <a:p>
            <a:pPr marL="285750" indent="-285750" eaLnBrk="1" hangingPunct="1"/>
            <a:r>
              <a:rPr lang="en-US" sz="2800" dirty="0" smtClean="0">
                <a:ea typeface="ＭＳ Ｐゴシック" pitchFamily="-108" charset="-128"/>
                <a:cs typeface="ＭＳ Ｐゴシック" pitchFamily="-108" charset="-128"/>
              </a:rPr>
              <a:t>This parameter can be named anything, but traditionally it is named </a:t>
            </a:r>
            <a:r>
              <a:rPr lang="en-US" sz="2800" b="1" dirty="0" smtClean="0">
                <a:ea typeface="ＭＳ Ｐゴシック" pitchFamily="-108" charset="-128"/>
                <a:cs typeface="ＭＳ Ｐゴシック" pitchFamily="-108" charset="-128"/>
              </a:rPr>
              <a:t>self</a:t>
            </a:r>
          </a:p>
        </p:txBody>
      </p:sp>
      <p:pic>
        <p:nvPicPr>
          <p:cNvPr id="2" name="Picture 1" descr="Code has 3 lines, as follows. Line 1. Class My class left parenthesis object right parenthesis colon. Line 2, indented once. D e f my underscore method left parenthesis self comma p a r am 1 right parenthesis colon. Line 3, indented twice. Suite."/>
          <p:cNvPicPr>
            <a:picLocks noChangeAspect="1"/>
          </p:cNvPicPr>
          <p:nvPr/>
        </p:nvPicPr>
        <p:blipFill>
          <a:blip r:embed="rId3"/>
          <a:stretch>
            <a:fillRect/>
          </a:stretch>
        </p:blipFill>
        <p:spPr>
          <a:xfrm>
            <a:off x="977273" y="4256327"/>
            <a:ext cx="6587310" cy="1869836"/>
          </a:xfrm>
          <a:prstGeom prst="rect">
            <a:avLst/>
          </a:prstGeom>
        </p:spPr>
      </p:pic>
    </p:spTree>
    <p:extLst>
      <p:ext uri="{BB962C8B-B14F-4D97-AF65-F5344CB8AC3E}">
        <p14:creationId xmlns:p14="http://schemas.microsoft.com/office/powerpoint/2010/main" val="23581932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Title 1"/>
          <p:cNvSpPr>
            <a:spLocks noGrp="1" noChangeArrowheads="1"/>
          </p:cNvSpPr>
          <p:nvPr>
            <p:ph type="title"/>
          </p:nvPr>
        </p:nvSpPr>
        <p:spPr/>
        <p:txBody>
          <a:bodyPr/>
          <a:lstStyle/>
          <a:p>
            <a:r>
              <a:rPr lang="en-US" dirty="0" smtClean="0"/>
              <a:t>More on Self</a:t>
            </a:r>
            <a:endParaRPr lang="en-US" dirty="0"/>
          </a:p>
        </p:txBody>
      </p:sp>
      <p:sp>
        <p:nvSpPr>
          <p:cNvPr id="70660" name="Content Placeholder 2"/>
          <p:cNvSpPr>
            <a:spLocks noGrp="1" noChangeArrowheads="1"/>
          </p:cNvSpPr>
          <p:nvPr>
            <p:ph idx="1"/>
          </p:nvPr>
        </p:nvSpPr>
        <p:spPr/>
        <p:txBody>
          <a:bodyPr/>
          <a:lstStyle/>
          <a:p>
            <a:r>
              <a:rPr lang="en-US" dirty="0" smtClean="0">
                <a:solidFill>
                  <a:srgbClr val="660066"/>
                </a:solidFill>
                <a:latin typeface="Courier New"/>
                <a:cs typeface="Courier New"/>
              </a:rPr>
              <a:t>self</a:t>
            </a:r>
            <a:r>
              <a:rPr lang="en-US" dirty="0" smtClean="0">
                <a:latin typeface="Courier New"/>
                <a:cs typeface="Courier New"/>
              </a:rPr>
              <a:t> </a:t>
            </a:r>
            <a:r>
              <a:rPr lang="en-US" dirty="0" smtClean="0"/>
              <a:t>is an important variable. In any method it is bound to the object that called the method</a:t>
            </a:r>
          </a:p>
          <a:p>
            <a:r>
              <a:rPr lang="en-US" dirty="0" smtClean="0"/>
              <a:t>through </a:t>
            </a:r>
            <a:r>
              <a:rPr lang="en-US" dirty="0" smtClean="0">
                <a:solidFill>
                  <a:srgbClr val="660066"/>
                </a:solidFill>
                <a:latin typeface="Courier New"/>
                <a:cs typeface="Courier New"/>
              </a:rPr>
              <a:t>self</a:t>
            </a:r>
            <a:r>
              <a:rPr lang="en-US" dirty="0" smtClean="0">
                <a:latin typeface="Courier New"/>
                <a:cs typeface="Courier New"/>
              </a:rPr>
              <a:t> </a:t>
            </a:r>
            <a:r>
              <a:rPr lang="en-US" dirty="0" smtClean="0"/>
              <a:t>we can access the instance that called the method (and all of its attributes as a result)</a:t>
            </a:r>
            <a:endParaRPr lang="en-US" dirty="0"/>
          </a:p>
        </p:txBody>
      </p:sp>
    </p:spTree>
    <p:extLst>
      <p:ext uri="{BB962C8B-B14F-4D97-AF65-F5344CB8AC3E}">
        <p14:creationId xmlns:p14="http://schemas.microsoft.com/office/powerpoint/2010/main" val="24441434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1"/>
          <p:cNvSpPr>
            <a:spLocks noGrp="1" noChangeArrowheads="1"/>
          </p:cNvSpPr>
          <p:nvPr>
            <p:ph type="title"/>
          </p:nvPr>
        </p:nvSpPr>
        <p:spPr/>
        <p:txBody>
          <a:bodyPr/>
          <a:lstStyle/>
          <a:p>
            <a:r>
              <a:rPr lang="en-US" dirty="0" smtClean="0"/>
              <a:t>Short Answer</a:t>
            </a:r>
            <a:endParaRPr lang="en-US" dirty="0"/>
          </a:p>
        </p:txBody>
      </p:sp>
      <p:sp>
        <p:nvSpPr>
          <p:cNvPr id="19460" name="Text Placeholder 3"/>
          <p:cNvSpPr>
            <a:spLocks noGrp="1" noChangeArrowheads="1"/>
          </p:cNvSpPr>
          <p:nvPr>
            <p:ph type="body" idx="1"/>
          </p:nvPr>
        </p:nvSpPr>
        <p:spPr>
          <a:xfrm>
            <a:off x="457200" y="1600200"/>
            <a:ext cx="8229600" cy="2365513"/>
          </a:xfrm>
        </p:spPr>
        <p:txBody>
          <a:bodyPr/>
          <a:lstStyle/>
          <a:p>
            <a:r>
              <a:rPr lang="en-US" smtClean="0"/>
              <a:t>The short answer is that object oriented programming is a way to think about “objects” in a program (such as variables, functions, etc)</a:t>
            </a:r>
          </a:p>
          <a:p>
            <a:r>
              <a:rPr lang="en-US" smtClean="0"/>
              <a:t>A program becomes less a list of instruction and more a set of objects and how they interact</a:t>
            </a:r>
            <a:endParaRPr lang="en-US"/>
          </a:p>
        </p:txBody>
      </p:sp>
    </p:spTree>
    <p:extLst>
      <p:ext uri="{BB962C8B-B14F-4D97-AF65-F5344CB8AC3E}">
        <p14:creationId xmlns:p14="http://schemas.microsoft.com/office/powerpoint/2010/main" val="22508922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ea typeface="ＭＳ Ｐゴシック" pitchFamily="-108" charset="-128"/>
                <a:cs typeface="ＭＳ Ｐゴシック" pitchFamily="-108" charset="-128"/>
              </a:rPr>
              <a:t>Binding Self</a:t>
            </a:r>
            <a:endParaRPr lang="en-US" dirty="0"/>
          </a:p>
        </p:txBody>
      </p:sp>
      <p:pic>
        <p:nvPicPr>
          <p:cNvPr id="4" name="Picture 2" descr="A code corresponds to another code. The first code reads as follows. Line 1. My underscore instance equals My class left parentheses right parentheses. Line 2. My underscore instance period my underscore method left parentheses double quote world double quote right parentheses. The second code reads as follows. Line 1. Class My class left parentheses object right parentheses colon. Line 2, indented once. D e f my underscore method left parentheses self comma p a r a m 1 right parentheses colon. Line 3, indented once. Hash method suite. "/>
          <p:cNvPicPr>
            <a:picLocks noChangeAspect="1"/>
          </p:cNvPicPr>
          <p:nvPr/>
        </p:nvPicPr>
        <p:blipFill rotWithShape="1">
          <a:blip r:embed="rId2"/>
          <a:srcRect b="15088"/>
          <a:stretch/>
        </p:blipFill>
        <p:spPr>
          <a:xfrm>
            <a:off x="1060450" y="2037068"/>
            <a:ext cx="7023100" cy="2213385"/>
          </a:xfrm>
          <a:prstGeom prst="rect">
            <a:avLst/>
          </a:prstGeom>
          <a:noFill/>
          <a:ln>
            <a:noFill/>
          </a:ln>
        </p:spPr>
      </p:pic>
      <p:sp>
        <p:nvSpPr>
          <p:cNvPr id="2" name="Text Placeholder 1"/>
          <p:cNvSpPr>
            <a:spLocks noGrp="1"/>
          </p:cNvSpPr>
          <p:nvPr>
            <p:ph type="body" sz="quarter" idx="13"/>
          </p:nvPr>
        </p:nvSpPr>
        <p:spPr/>
        <p:txBody>
          <a:bodyPr/>
          <a:lstStyle/>
          <a:p>
            <a:pPr lvl="0"/>
            <a:r>
              <a:rPr lang="en-US" dirty="0">
                <a:solidFill>
                  <a:srgbClr val="000000"/>
                </a:solidFill>
              </a:rPr>
              <a:t>How the calling object maps to </a:t>
            </a:r>
            <a:r>
              <a:rPr lang="en-US" dirty="0" smtClean="0">
                <a:solidFill>
                  <a:srgbClr val="000000"/>
                </a:solidFill>
              </a:rPr>
              <a:t>self</a:t>
            </a:r>
            <a:endParaRPr lang="en-US" dirty="0">
              <a:solidFill>
                <a:srgbClr val="000000"/>
              </a:solidFill>
            </a:endParaRPr>
          </a:p>
        </p:txBody>
      </p:sp>
    </p:spTree>
    <p:extLst>
      <p:ext uri="{BB962C8B-B14F-4D97-AF65-F5344CB8AC3E}">
        <p14:creationId xmlns:p14="http://schemas.microsoft.com/office/powerpoint/2010/main" val="3287037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Title 1"/>
          <p:cNvSpPr>
            <a:spLocks noGrp="1" noChangeArrowheads="1"/>
          </p:cNvSpPr>
          <p:nvPr>
            <p:ph type="title"/>
          </p:nvPr>
        </p:nvSpPr>
        <p:spPr/>
        <p:txBody>
          <a:bodyPr/>
          <a:lstStyle/>
          <a:p>
            <a:r>
              <a:rPr lang="en-US" dirty="0" smtClean="0"/>
              <a:t>Self is Bound for Us</a:t>
            </a:r>
            <a:endParaRPr lang="en-US" dirty="0"/>
          </a:p>
        </p:txBody>
      </p:sp>
      <p:sp>
        <p:nvSpPr>
          <p:cNvPr id="75780" name="Content Placeholder 2"/>
          <p:cNvSpPr>
            <a:spLocks noGrp="1" noChangeArrowheads="1"/>
          </p:cNvSpPr>
          <p:nvPr>
            <p:ph idx="1"/>
          </p:nvPr>
        </p:nvSpPr>
        <p:spPr/>
        <p:txBody>
          <a:bodyPr/>
          <a:lstStyle/>
          <a:p>
            <a:r>
              <a:rPr lang="en-US" dirty="0" smtClean="0"/>
              <a:t>when a dot method call is made, the object that called the method is </a:t>
            </a:r>
            <a:r>
              <a:rPr lang="en-US" b="1" dirty="0" smtClean="0"/>
              <a:t>automatically </a:t>
            </a:r>
            <a:r>
              <a:rPr lang="en-US" dirty="0" smtClean="0"/>
              <a:t>assigned to </a:t>
            </a:r>
            <a:r>
              <a:rPr lang="en-US" dirty="0" smtClean="0">
                <a:solidFill>
                  <a:srgbClr val="660066"/>
                </a:solidFill>
                <a:latin typeface="Courier New"/>
                <a:cs typeface="Courier New"/>
              </a:rPr>
              <a:t>self </a:t>
            </a:r>
          </a:p>
          <a:p>
            <a:r>
              <a:rPr lang="en-US" dirty="0" smtClean="0"/>
              <a:t>we can use </a:t>
            </a:r>
            <a:r>
              <a:rPr lang="en-US" dirty="0" smtClean="0">
                <a:solidFill>
                  <a:srgbClr val="660066"/>
                </a:solidFill>
                <a:latin typeface="Courier New"/>
                <a:cs typeface="Courier New"/>
              </a:rPr>
              <a:t>self</a:t>
            </a:r>
            <a:r>
              <a:rPr lang="en-US" dirty="0" smtClean="0">
                <a:solidFill>
                  <a:srgbClr val="660066"/>
                </a:solidFill>
              </a:rPr>
              <a:t> </a:t>
            </a:r>
            <a:r>
              <a:rPr lang="en-US" dirty="0" smtClean="0"/>
              <a:t>to remember, and therefore refer, to the calling object</a:t>
            </a:r>
          </a:p>
          <a:p>
            <a:r>
              <a:rPr lang="en-US" dirty="0" smtClean="0"/>
              <a:t>to reference any part of the calling object, we must always precede it with </a:t>
            </a:r>
            <a:r>
              <a:rPr lang="en-US" dirty="0" smtClean="0">
                <a:solidFill>
                  <a:srgbClr val="660066"/>
                </a:solidFill>
                <a:latin typeface="Courier New"/>
                <a:cs typeface="Courier New"/>
              </a:rPr>
              <a:t>self</a:t>
            </a:r>
            <a:r>
              <a:rPr lang="en-US" dirty="0" smtClean="0"/>
              <a:t>.</a:t>
            </a:r>
          </a:p>
          <a:p>
            <a:r>
              <a:rPr lang="en-US" dirty="0" smtClean="0"/>
              <a:t>The method can be written generically, dealing with calling objects through </a:t>
            </a:r>
            <a:r>
              <a:rPr lang="en-US" dirty="0" smtClean="0">
                <a:solidFill>
                  <a:srgbClr val="660066"/>
                </a:solidFill>
                <a:latin typeface="Courier New"/>
                <a:cs typeface="Courier New"/>
              </a:rPr>
              <a:t>self</a:t>
            </a:r>
            <a:endParaRPr lang="en-US" dirty="0">
              <a:solidFill>
                <a:srgbClr val="660066"/>
              </a:solidFill>
              <a:latin typeface="Courier New"/>
              <a:cs typeface="Courier New"/>
            </a:endParaRPr>
          </a:p>
        </p:txBody>
      </p:sp>
    </p:spTree>
    <p:extLst>
      <p:ext uri="{BB962C8B-B14F-4D97-AF65-F5344CB8AC3E}">
        <p14:creationId xmlns:p14="http://schemas.microsoft.com/office/powerpoint/2010/main" val="16722367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Writing a class</a:t>
            </a:r>
            <a:endParaRPr lang="en-US" dirty="0"/>
          </a:p>
        </p:txBody>
      </p:sp>
    </p:spTree>
    <p:extLst>
      <p:ext uri="{BB962C8B-B14F-4D97-AF65-F5344CB8AC3E}">
        <p14:creationId xmlns:p14="http://schemas.microsoft.com/office/powerpoint/2010/main" val="21128317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Listing 11.3</a:t>
            </a:r>
            <a:endParaRPr lang="en-US" dirty="0"/>
          </a:p>
        </p:txBody>
      </p:sp>
      <p:pic>
        <p:nvPicPr>
          <p:cNvPr id="6" name="Picture 2" descr="Code has 19 lines. The code reads as follows. Line 1. Class student left parentheses object right parentheses colon. Line 2, indented once. D e f underscore underscore in it underscore underscore left parentheses self comma first equals quote quote comma last equals quote quote comma id equals 0. Line 3, indented twice. Hash print quote In the underscore underscore in it underscore underscore method quote. Line 4, indented twice. Self period first underscore name underscore s t r equals first. Line 5, indented twice. Self period last underscore name underscore s t r equals last. Line 6, indented twice. Self period id underscore I n t equals id. Line 7. Blank. Line 8, indented once. D e f update left parentheses self comma first equals quote quote comma last equals quote quote comma id equals 0 right parentheses colon. Line 9, indented twice. If first colon. Line 10, indented three times. Self period first underscore name underscore s t r equals first. Line 11, indented twice. If last colon. Line 12, indented three times. Self period last underscore name underscore s t r equals last. Line 13, indented twice. If id colon. Line 14, indented three times. Self period id underscore I n t equals id. Line 15. Blank. Line 16, indented once. D e f underscore underscore s t r underscore underscore left parentheses self right parentheses colon. Line 17, indented twice. Hash print double quote In underscore underscore s t r underscore underscore method double quote. Line 18, indented twice. Return double quote left brace right brace left brace right brace comma id colon left brace right brace double quote period back slash. Line 19, indented three times. Format left parentheses self period first underscore name underscore s t r comma self period last underscore name underscore s t r comma self period id underscore I n t right parentheses. "/>
          <p:cNvPicPr>
            <a:picLocks noGrp="1" noChangeAspect="1"/>
          </p:cNvPicPr>
          <p:nvPr>
            <p:ph sz="quarter" idx="4294967295"/>
          </p:nvPr>
        </p:nvPicPr>
        <p:blipFill>
          <a:blip r:embed="rId2"/>
          <a:stretch>
            <a:fillRect/>
          </a:stretch>
        </p:blipFill>
        <p:spPr>
          <a:xfrm>
            <a:off x="875506" y="1718975"/>
            <a:ext cx="7392988" cy="4221162"/>
          </a:xfrm>
        </p:spPr>
      </p:pic>
    </p:spTree>
    <p:extLst>
      <p:ext uri="{BB962C8B-B14F-4D97-AF65-F5344CB8AC3E}">
        <p14:creationId xmlns:p14="http://schemas.microsoft.com/office/powerpoint/2010/main" val="29158653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Python Standard Methods</a:t>
            </a:r>
            <a:endParaRPr lang="en-US" dirty="0"/>
          </a:p>
        </p:txBody>
      </p:sp>
      <p:sp>
        <p:nvSpPr>
          <p:cNvPr id="4" name="Content Placeholder 3"/>
          <p:cNvSpPr>
            <a:spLocks noGrp="1"/>
          </p:cNvSpPr>
          <p:nvPr>
            <p:ph idx="1"/>
          </p:nvPr>
        </p:nvSpPr>
        <p:spPr/>
        <p:txBody>
          <a:bodyPr/>
          <a:lstStyle/>
          <a:p>
            <a:pPr marL="0" indent="0">
              <a:buNone/>
            </a:pPr>
            <a:r>
              <a:rPr lang="en-US" dirty="0" smtClean="0"/>
              <a:t>Python provides a number of standard methods which, if the class designer provides, can be used in a normal "</a:t>
            </a:r>
            <a:r>
              <a:rPr lang="en-US" dirty="0" err="1" smtClean="0"/>
              <a:t>Pythony</a:t>
            </a:r>
            <a:r>
              <a:rPr lang="en-US" dirty="0" smtClean="0"/>
              <a:t>" way</a:t>
            </a:r>
          </a:p>
          <a:p>
            <a:r>
              <a:rPr lang="en-US" dirty="0" smtClean="0"/>
              <a:t>many of these have the double underlines in front and in back of their name</a:t>
            </a:r>
          </a:p>
          <a:p>
            <a:r>
              <a:rPr lang="en-US" dirty="0" smtClean="0"/>
              <a:t>by using these methods, we "fit in" to the normal Python flow</a:t>
            </a:r>
            <a:endParaRPr lang="en-US" dirty="0"/>
          </a:p>
        </p:txBody>
      </p:sp>
    </p:spTree>
    <p:extLst>
      <p:ext uri="{BB962C8B-B14F-4D97-AF65-F5344CB8AC3E}">
        <p14:creationId xmlns:p14="http://schemas.microsoft.com/office/powerpoint/2010/main" val="38782697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Title 1"/>
          <p:cNvSpPr>
            <a:spLocks noGrp="1" noChangeArrowheads="1"/>
          </p:cNvSpPr>
          <p:nvPr>
            <p:ph type="title"/>
          </p:nvPr>
        </p:nvSpPr>
        <p:spPr/>
        <p:txBody>
          <a:bodyPr/>
          <a:lstStyle/>
          <a:p>
            <a:r>
              <a:rPr lang="en-US" dirty="0" smtClean="0"/>
              <a:t>Standard Method: Constructor</a:t>
            </a:r>
            <a:endParaRPr lang="en-US" dirty="0"/>
          </a:p>
        </p:txBody>
      </p:sp>
      <p:sp>
        <p:nvSpPr>
          <p:cNvPr id="81924" name="Text Placeholder 2"/>
          <p:cNvSpPr>
            <a:spLocks noGrp="1" noChangeArrowheads="1"/>
          </p:cNvSpPr>
          <p:nvPr>
            <p:ph idx="1"/>
          </p:nvPr>
        </p:nvSpPr>
        <p:spPr/>
        <p:txBody>
          <a:bodyPr/>
          <a:lstStyle/>
          <a:p>
            <a:r>
              <a:rPr lang="en-US" dirty="0" smtClean="0"/>
              <a:t>Constructor is called when an instance is made, and provides the class designer the opportunity to set up the instance with variables, by assignment</a:t>
            </a:r>
            <a:endParaRPr lang="en-US" dirty="0"/>
          </a:p>
        </p:txBody>
      </p:sp>
    </p:spTree>
    <p:extLst>
      <p:ext uri="{BB962C8B-B14F-4D97-AF65-F5344CB8AC3E}">
        <p14:creationId xmlns:p14="http://schemas.microsoft.com/office/powerpoint/2010/main" val="25325751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Title"/>
          <p:cNvSpPr>
            <a:spLocks noGrp="1" noChangeArrowheads="1"/>
          </p:cNvSpPr>
          <p:nvPr>
            <p:ph type="title"/>
          </p:nvPr>
        </p:nvSpPr>
        <p:spPr/>
        <p:txBody>
          <a:bodyPr/>
          <a:lstStyle/>
          <a:p>
            <a:pPr eaLnBrk="1" hangingPunct="1"/>
            <a:r>
              <a:rPr lang="en-US" dirty="0" smtClean="0">
                <a:ea typeface="ＭＳ Ｐゴシック" pitchFamily="-108" charset="-128"/>
                <a:cs typeface="ＭＳ Ｐゴシック" pitchFamily="-108" charset="-128"/>
              </a:rPr>
              <a:t>Calling a Constructor</a:t>
            </a:r>
            <a:endParaRPr lang="en-US" dirty="0">
              <a:ea typeface="ＭＳ Ｐゴシック" pitchFamily="-108" charset="-128"/>
              <a:cs typeface="ＭＳ Ｐゴシック" pitchFamily="-108" charset="-128"/>
            </a:endParaRPr>
          </a:p>
        </p:txBody>
      </p:sp>
      <p:sp>
        <p:nvSpPr>
          <p:cNvPr id="87044" name="Text Placeholder 2"/>
          <p:cNvSpPr>
            <a:spLocks noGrp="1" noChangeArrowheads="1"/>
          </p:cNvSpPr>
          <p:nvPr>
            <p:ph type="body" idx="1"/>
          </p:nvPr>
        </p:nvSpPr>
        <p:spPr>
          <a:xfrm>
            <a:off x="457200" y="1649682"/>
            <a:ext cx="8229600" cy="1226127"/>
          </a:xfrm>
        </p:spPr>
        <p:txBody>
          <a:bodyPr/>
          <a:lstStyle/>
          <a:p>
            <a:pPr marL="0" indent="0" eaLnBrk="1" hangingPunct="1">
              <a:buNone/>
            </a:pPr>
            <a:r>
              <a:rPr lang="en-US" dirty="0">
                <a:ea typeface="ＭＳ Ｐゴシック" pitchFamily="-108" charset="-128"/>
                <a:cs typeface="ＭＳ Ｐゴシック" pitchFamily="-108" charset="-128"/>
              </a:rPr>
              <a:t>A</a:t>
            </a:r>
            <a:r>
              <a:rPr lang="en-US" dirty="0" smtClean="0">
                <a:ea typeface="ＭＳ Ｐゴシック" pitchFamily="-108" charset="-128"/>
                <a:cs typeface="ＭＳ Ｐゴシック" pitchFamily="-108" charset="-128"/>
              </a:rPr>
              <a:t>s mentioned, a </a:t>
            </a:r>
            <a:r>
              <a:rPr lang="en-US" dirty="0">
                <a:ea typeface="ＭＳ Ｐゴシック" pitchFamily="-108" charset="-128"/>
                <a:cs typeface="ＭＳ Ｐゴシック" pitchFamily="-108" charset="-128"/>
              </a:rPr>
              <a:t>constructor is called by using the name of the class as a function call (by adding () after the class name</a:t>
            </a:r>
            <a:r>
              <a:rPr lang="en-US" dirty="0" smtClean="0">
                <a:ea typeface="ＭＳ Ｐゴシック" pitchFamily="-108" charset="-128"/>
                <a:cs typeface="ＭＳ Ｐゴシック" pitchFamily="-108" charset="-128"/>
              </a:rPr>
              <a:t>)</a:t>
            </a:r>
            <a:endParaRPr lang="en-US" dirty="0">
              <a:ea typeface="ＭＳ Ｐゴシック" pitchFamily="-108" charset="-128"/>
              <a:cs typeface="ＭＳ Ｐゴシック" pitchFamily="-108" charset="-128"/>
            </a:endParaRPr>
          </a:p>
        </p:txBody>
      </p:sp>
      <p:pic>
        <p:nvPicPr>
          <p:cNvPr id="3" name="Picture 2" descr="A line of code, as follows. Student underscore I n s t equals Student left parenthesis right parenthesis."/>
          <p:cNvPicPr>
            <a:picLocks noChangeAspect="1"/>
          </p:cNvPicPr>
          <p:nvPr/>
        </p:nvPicPr>
        <p:blipFill>
          <a:blip r:embed="rId3"/>
          <a:stretch>
            <a:fillRect/>
          </a:stretch>
        </p:blipFill>
        <p:spPr>
          <a:xfrm>
            <a:off x="457200" y="3233623"/>
            <a:ext cx="4749196" cy="640135"/>
          </a:xfrm>
          <a:prstGeom prst="rect">
            <a:avLst/>
          </a:prstGeom>
        </p:spPr>
      </p:pic>
      <p:sp>
        <p:nvSpPr>
          <p:cNvPr id="2" name="Text Placeholder 1"/>
          <p:cNvSpPr>
            <a:spLocks noGrp="1"/>
          </p:cNvSpPr>
          <p:nvPr>
            <p:ph type="body" sz="quarter" idx="10"/>
          </p:nvPr>
        </p:nvSpPr>
        <p:spPr>
          <a:xfrm>
            <a:off x="329046" y="4106436"/>
            <a:ext cx="8077200" cy="1157576"/>
          </a:xfrm>
        </p:spPr>
        <p:txBody>
          <a:bodyPr/>
          <a:lstStyle/>
          <a:p>
            <a:pPr indent="-256032"/>
            <a:r>
              <a:rPr lang="en-US" dirty="0">
                <a:ea typeface="ＭＳ Ｐゴシック" pitchFamily="-108" charset="-128"/>
                <a:cs typeface="ＭＳ Ｐゴシック" pitchFamily="-108" charset="-128"/>
              </a:rPr>
              <a:t>creates a new instance using the constructor from class </a:t>
            </a:r>
            <a:r>
              <a:rPr lang="en-US" dirty="0" smtClean="0">
                <a:latin typeface="Courier New"/>
                <a:ea typeface="ＭＳ Ｐゴシック" pitchFamily="-108" charset="-128"/>
                <a:cs typeface="Courier New"/>
              </a:rPr>
              <a:t>Student</a:t>
            </a:r>
            <a:endParaRPr lang="en-US" dirty="0">
              <a:latin typeface="Courier New"/>
              <a:ea typeface="ＭＳ Ｐゴシック" pitchFamily="-108" charset="-128"/>
              <a:cs typeface="Courier New"/>
            </a:endParaRPr>
          </a:p>
        </p:txBody>
      </p:sp>
    </p:spTree>
    <p:extLst>
      <p:ext uri="{BB962C8B-B14F-4D97-AF65-F5344CB8AC3E}">
        <p14:creationId xmlns:p14="http://schemas.microsoft.com/office/powerpoint/2010/main" val="17747887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Title 1"/>
          <p:cNvSpPr>
            <a:spLocks noGrp="1" noChangeArrowheads="1"/>
          </p:cNvSpPr>
          <p:nvPr>
            <p:ph type="title"/>
          </p:nvPr>
        </p:nvSpPr>
        <p:spPr/>
        <p:txBody>
          <a:bodyPr/>
          <a:lstStyle/>
          <a:p>
            <a:r>
              <a:rPr lang="en-US" dirty="0" smtClean="0"/>
              <a:t>Defining the Constructor</a:t>
            </a:r>
            <a:endParaRPr lang="en-US" dirty="0"/>
          </a:p>
        </p:txBody>
      </p:sp>
      <p:sp>
        <p:nvSpPr>
          <p:cNvPr id="84996" name="Text Placeholder 2"/>
          <p:cNvSpPr>
            <a:spLocks noGrp="1" noChangeArrowheads="1"/>
          </p:cNvSpPr>
          <p:nvPr>
            <p:ph idx="1"/>
          </p:nvPr>
        </p:nvSpPr>
        <p:spPr/>
        <p:txBody>
          <a:bodyPr/>
          <a:lstStyle/>
          <a:p>
            <a:r>
              <a:rPr lang="en-US" dirty="0" smtClean="0"/>
              <a:t>one of the special method names in a class is the constructor name, </a:t>
            </a:r>
            <a:r>
              <a:rPr lang="en-US" dirty="0" smtClean="0">
                <a:latin typeface="Monaco"/>
                <a:cs typeface="Monaco"/>
              </a:rPr>
              <a:t>__init__</a:t>
            </a:r>
          </a:p>
          <a:p>
            <a:r>
              <a:rPr lang="en-US" dirty="0" smtClean="0"/>
              <a:t>by assigning values in the constructor, every instance will start out with the same variables</a:t>
            </a:r>
          </a:p>
          <a:p>
            <a:r>
              <a:rPr lang="en-US" dirty="0" smtClean="0"/>
              <a:t>you can also pass arguments to a constructor through its init method</a:t>
            </a:r>
            <a:endParaRPr lang="en-US" dirty="0"/>
          </a:p>
        </p:txBody>
      </p:sp>
    </p:spTree>
    <p:extLst>
      <p:ext uri="{BB962C8B-B14F-4D97-AF65-F5344CB8AC3E}">
        <p14:creationId xmlns:p14="http://schemas.microsoft.com/office/powerpoint/2010/main" val="21290141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Constructor</a:t>
            </a:r>
            <a:endParaRPr lang="en-US" dirty="0"/>
          </a:p>
        </p:txBody>
      </p:sp>
      <p:pic>
        <p:nvPicPr>
          <p:cNvPr id="4" name="Picture 3" descr="Code has 4 lines, as follows. Line 1. D e f underscore I n I t underscore left parenthesis self comma first equals double quote comma last equals double quote comma I d equals 0 right parenthesis colon. Line 2, indented once. Self period first underscore name underscore s t r equals first. Line 3, indented once. Self period last underscore name underscore s t r equals last. Line 4, indented once. Self period I d underscore I n t equals I d."/>
          <p:cNvPicPr>
            <a:picLocks noChangeAspect="1"/>
          </p:cNvPicPr>
          <p:nvPr/>
        </p:nvPicPr>
        <p:blipFill>
          <a:blip r:embed="rId2"/>
          <a:stretch>
            <a:fillRect/>
          </a:stretch>
        </p:blipFill>
        <p:spPr>
          <a:xfrm>
            <a:off x="841157" y="1896278"/>
            <a:ext cx="5279594" cy="2304488"/>
          </a:xfrm>
          <a:prstGeom prst="rect">
            <a:avLst/>
          </a:prstGeom>
        </p:spPr>
      </p:pic>
      <p:sp>
        <p:nvSpPr>
          <p:cNvPr id="3" name="Content Placeholder 2"/>
          <p:cNvSpPr>
            <a:spLocks noGrp="1"/>
          </p:cNvSpPr>
          <p:nvPr>
            <p:ph idx="1"/>
          </p:nvPr>
        </p:nvSpPr>
        <p:spPr>
          <a:xfrm>
            <a:off x="457200" y="3940993"/>
            <a:ext cx="8229600" cy="2185170"/>
          </a:xfrm>
        </p:spPr>
        <p:txBody>
          <a:bodyPr/>
          <a:lstStyle/>
          <a:p>
            <a:pPr>
              <a:buNone/>
            </a:pPr>
            <a:r>
              <a:rPr lang="en-US" sz="2400" dirty="0" smtClean="0">
                <a:solidFill>
                  <a:srgbClr val="2D2D8A"/>
                </a:solidFill>
                <a:latin typeface="Monaco"/>
                <a:cs typeface="Monaco"/>
              </a:rPr>
              <a:t> </a:t>
            </a:r>
            <a:r>
              <a:rPr lang="en-US" sz="2400" dirty="0" smtClean="0">
                <a:solidFill>
                  <a:srgbClr val="660066"/>
                </a:solidFill>
                <a:latin typeface="Monaco"/>
                <a:cs typeface="Monaco"/>
              </a:rPr>
              <a:t>self</a:t>
            </a:r>
            <a:r>
              <a:rPr lang="en-US" sz="2400" dirty="0" smtClean="0">
                <a:solidFill>
                  <a:srgbClr val="660066"/>
                </a:solidFill>
                <a:latin typeface="+mj-lt"/>
                <a:cs typeface="Courier New"/>
              </a:rPr>
              <a:t> </a:t>
            </a:r>
            <a:r>
              <a:rPr lang="en-US" sz="2400" dirty="0" smtClean="0">
                <a:solidFill>
                  <a:srgbClr val="000000"/>
                </a:solidFill>
                <a:latin typeface="+mj-lt"/>
                <a:cs typeface="Courier New"/>
              </a:rPr>
              <a:t>is bound to the default instance as it is being made</a:t>
            </a:r>
          </a:p>
          <a:p>
            <a:r>
              <a:rPr lang="en-US" sz="2400" dirty="0" smtClean="0">
                <a:solidFill>
                  <a:srgbClr val="000000"/>
                </a:solidFill>
                <a:latin typeface="+mj-lt"/>
                <a:cs typeface="Courier New"/>
              </a:rPr>
              <a:t>If we want to add an attribute to that instance, we modify the attribute associated with self.</a:t>
            </a:r>
            <a:r>
              <a:rPr lang="en-US" sz="2400" dirty="0" smtClean="0">
                <a:solidFill>
                  <a:srgbClr val="000000"/>
                </a:solidFill>
                <a:latin typeface="Courier New"/>
                <a:cs typeface="Courier New"/>
              </a:rPr>
              <a:t>   </a:t>
            </a:r>
            <a:endParaRPr lang="en-US" sz="2400" dirty="0">
              <a:solidFill>
                <a:srgbClr val="000000"/>
              </a:solidFill>
            </a:endParaRPr>
          </a:p>
        </p:txBody>
      </p:sp>
    </p:spTree>
    <p:extLst>
      <p:ext uri="{BB962C8B-B14F-4D97-AF65-F5344CB8AC3E}">
        <p14:creationId xmlns:p14="http://schemas.microsoft.com/office/powerpoint/2010/main" val="308749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E</a:t>
            </a:r>
            <a:r>
              <a:rPr lang="en-US" dirty="0" smtClean="0"/>
              <a:t>xample</a:t>
            </a:r>
            <a:endParaRPr lang="en-US" dirty="0"/>
          </a:p>
        </p:txBody>
      </p:sp>
      <p:pic>
        <p:nvPicPr>
          <p:cNvPr id="4" name="Picture 2" descr="Code has 7 lines. The code reads as follows. Line 1. S 1 equals Student. Line 2. Print left parentheses s 1 period last underscore name underscore s t r right parentheses. Line 3. Blank. Line 4. S 2 equals Student left parentheses last equals quote Python quote comma first equals quote Monty quote right parentheses. Line 5. Print left parentheses s 1 period last underscore name underscore s t r right parentheses. Line 6. Blank. Line 7. Python."/>
          <p:cNvPicPr>
            <a:picLocks noChangeAspect="1"/>
          </p:cNvPicPr>
          <p:nvPr/>
        </p:nvPicPr>
        <p:blipFill>
          <a:blip r:embed="rId2"/>
          <a:stretch>
            <a:fillRect/>
          </a:stretch>
        </p:blipFill>
        <p:spPr>
          <a:xfrm>
            <a:off x="1216025" y="2163763"/>
            <a:ext cx="6711950" cy="3325812"/>
          </a:xfrm>
          <a:prstGeom prst="rect">
            <a:avLst/>
          </a:prstGeom>
          <a:noFill/>
          <a:ln>
            <a:noFill/>
          </a:ln>
        </p:spPr>
      </p:pic>
    </p:spTree>
    <p:extLst>
      <p:ext uri="{BB962C8B-B14F-4D97-AF65-F5344CB8AC3E}">
        <p14:creationId xmlns:p14="http://schemas.microsoft.com/office/powerpoint/2010/main" val="27659883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1"/>
          <p:cNvSpPr>
            <a:spLocks noGrp="1" noChangeArrowheads="1"/>
          </p:cNvSpPr>
          <p:nvPr>
            <p:ph type="title"/>
          </p:nvPr>
        </p:nvSpPr>
        <p:spPr/>
        <p:txBody>
          <a:bodyPr/>
          <a:lstStyle/>
          <a:p>
            <a:pPr eaLnBrk="1" hangingPunct="1"/>
            <a:r>
              <a:rPr lang="en-US" dirty="0">
                <a:ea typeface="ＭＳ Ｐゴシック" pitchFamily="-107" charset="-128"/>
                <a:cs typeface="ＭＳ Ｐゴシック" pitchFamily="-107" charset="-128"/>
              </a:rPr>
              <a:t>Responding to </a:t>
            </a:r>
            <a:r>
              <a:rPr lang="en-US" dirty="0" smtClean="0">
                <a:ea typeface="ＭＳ Ｐゴシック" pitchFamily="-107" charset="-128"/>
                <a:cs typeface="ＭＳ Ｐゴシック" pitchFamily="-107" charset="-128"/>
              </a:rPr>
              <a:t>“Messages</a:t>
            </a:r>
            <a:r>
              <a:rPr lang="en-US" dirty="0">
                <a:ea typeface="ＭＳ Ｐゴシック" pitchFamily="-107" charset="-128"/>
                <a:cs typeface="ＭＳ Ｐゴシック" pitchFamily="-107" charset="-128"/>
              </a:rPr>
              <a:t>”</a:t>
            </a:r>
          </a:p>
        </p:txBody>
      </p:sp>
      <p:sp>
        <p:nvSpPr>
          <p:cNvPr id="21508" name="Text Placeholder 2"/>
          <p:cNvSpPr>
            <a:spLocks noGrp="1" noChangeArrowheads="1"/>
          </p:cNvSpPr>
          <p:nvPr>
            <p:ph idx="1"/>
          </p:nvPr>
        </p:nvSpPr>
        <p:spPr>
          <a:xfrm>
            <a:off x="457200" y="1447800"/>
            <a:ext cx="8229600" cy="1991591"/>
          </a:xfrm>
        </p:spPr>
        <p:txBody>
          <a:bodyPr/>
          <a:lstStyle/>
          <a:p>
            <a:pPr eaLnBrk="1" hangingPunct="1"/>
            <a:r>
              <a:rPr lang="en-US" dirty="0">
                <a:ea typeface="ＭＳ Ｐゴシック" pitchFamily="-107" charset="-128"/>
                <a:cs typeface="ＭＳ Ｐゴシック" pitchFamily="-107" charset="-128"/>
              </a:rPr>
              <a:t>As a set of interacting objects, each object responds to “messages” sent to it</a:t>
            </a:r>
          </a:p>
          <a:p>
            <a:pPr eaLnBrk="1" hangingPunct="1"/>
            <a:r>
              <a:rPr lang="en-US" dirty="0">
                <a:ea typeface="ＭＳ Ｐゴシック" pitchFamily="-107" charset="-128"/>
                <a:cs typeface="ＭＳ Ｐゴシック" pitchFamily="-107" charset="-128"/>
              </a:rPr>
              <a:t>The interaction of objects via messages makes a high level description of what the program is doing.</a:t>
            </a:r>
          </a:p>
        </p:txBody>
      </p:sp>
      <p:pic>
        <p:nvPicPr>
          <p:cNvPr id="21510" name="Picture 5" descr="An engine has a large wheel at top and a small wheel at bottom. Wheels connected by a belt."/>
          <p:cNvPicPr>
            <a:picLocks noChangeAspect="1" noChangeArrowheads="1"/>
          </p:cNvPicPr>
          <p:nvPr/>
        </p:nvPicPr>
        <p:blipFill>
          <a:blip r:embed="rId3"/>
          <a:srcRect/>
          <a:stretch>
            <a:fillRect/>
          </a:stretch>
        </p:blipFill>
        <p:spPr bwMode="auto">
          <a:xfrm>
            <a:off x="2016760" y="3850640"/>
            <a:ext cx="2209800" cy="1773238"/>
          </a:xfrm>
          <a:prstGeom prst="rect">
            <a:avLst/>
          </a:prstGeom>
          <a:noFill/>
          <a:ln w="9525">
            <a:noFill/>
            <a:miter lim="800000"/>
            <a:headEnd/>
            <a:tailEnd/>
          </a:ln>
        </p:spPr>
      </p:pic>
      <p:pic>
        <p:nvPicPr>
          <p:cNvPr id="2" name="Picture 1" descr="A person with a megaphone yells Start. "/>
          <p:cNvPicPr>
            <a:picLocks noChangeAspect="1"/>
          </p:cNvPicPr>
          <p:nvPr/>
        </p:nvPicPr>
        <p:blipFill>
          <a:blip r:embed="rId4"/>
          <a:stretch>
            <a:fillRect/>
          </a:stretch>
        </p:blipFill>
        <p:spPr>
          <a:xfrm>
            <a:off x="5232745" y="3749040"/>
            <a:ext cx="3190010" cy="2473657"/>
          </a:xfrm>
          <a:prstGeom prst="rect">
            <a:avLst/>
          </a:prstGeom>
        </p:spPr>
      </p:pic>
    </p:spTree>
    <p:extLst>
      <p:ext uri="{BB962C8B-B14F-4D97-AF65-F5344CB8AC3E}">
        <p14:creationId xmlns:p14="http://schemas.microsoft.com/office/powerpoint/2010/main" val="6922897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11.6 How an Instance is Made in Python</a:t>
            </a:r>
          </a:p>
        </p:txBody>
      </p:sp>
      <p:pic>
        <p:nvPicPr>
          <p:cNvPr id="4" name="Picture 2" descr="A diagram has three codes that correspond to each other. The diagram has explanations for each process. The first line of code reads as follows. Line 1. Python checks for underscore In it underscore. Line 2. In instance’s class period. The second code reads as follows. Line 1. D e f underscore In It underscore left parentheses self comma p a r a m 1 right parentheses colon. Line 2, indented once. Period period period do stuff period period period. The third code reads as follows. My underscore instance equals My class left parentheses double quote world double quote right parentheses. The third code calls to python so python allocates memory and creates a default instance. The default instance passes to the first line of code. If the response is no the process returns to default instance. If the response is yes, the process moves to second code. The default instance is left parentheses self comma p a r a m 1 right parentheses colon. The third code passes to return updated instance. "/>
          <p:cNvPicPr>
            <a:picLocks noChangeAspect="1"/>
          </p:cNvPicPr>
          <p:nvPr/>
        </p:nvPicPr>
        <p:blipFill rotWithShape="1">
          <a:blip r:embed="rId2"/>
          <a:srcRect b="6563"/>
          <a:stretch/>
        </p:blipFill>
        <p:spPr>
          <a:xfrm>
            <a:off x="2119312" y="1786760"/>
            <a:ext cx="4905375" cy="3346349"/>
          </a:xfrm>
          <a:prstGeom prst="rect">
            <a:avLst/>
          </a:prstGeom>
          <a:noFill/>
          <a:ln>
            <a:noFill/>
          </a:ln>
        </p:spPr>
      </p:pic>
    </p:spTree>
    <p:extLst>
      <p:ext uri="{BB962C8B-B14F-4D97-AF65-F5344CB8AC3E}">
        <p14:creationId xmlns:p14="http://schemas.microsoft.com/office/powerpoint/2010/main" val="26354299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Title 1"/>
          <p:cNvSpPr>
            <a:spLocks noGrp="1" noChangeArrowheads="1"/>
          </p:cNvSpPr>
          <p:nvPr>
            <p:ph type="title"/>
          </p:nvPr>
        </p:nvSpPr>
        <p:spPr/>
        <p:txBody>
          <a:bodyPr/>
          <a:lstStyle/>
          <a:p>
            <a:r>
              <a:rPr lang="en-US" dirty="0" smtClean="0"/>
              <a:t>Default Constructor</a:t>
            </a:r>
            <a:endParaRPr lang="en-US" dirty="0"/>
          </a:p>
        </p:txBody>
      </p:sp>
      <p:sp>
        <p:nvSpPr>
          <p:cNvPr id="92164" name="Text Placeholder 2"/>
          <p:cNvSpPr>
            <a:spLocks noGrp="1" noChangeArrowheads="1"/>
          </p:cNvSpPr>
          <p:nvPr>
            <p:ph idx="1"/>
          </p:nvPr>
        </p:nvSpPr>
        <p:spPr/>
        <p:txBody>
          <a:bodyPr/>
          <a:lstStyle/>
          <a:p>
            <a:r>
              <a:rPr lang="en-US" dirty="0" smtClean="0"/>
              <a:t>if you don</a:t>
            </a:r>
            <a:r>
              <a:rPr lang="fr-FR" dirty="0" smtClean="0"/>
              <a:t>'</a:t>
            </a:r>
            <a:r>
              <a:rPr lang="en-US" dirty="0" smtClean="0"/>
              <a:t>t provide a constructor, then only the default constructor is provided</a:t>
            </a:r>
          </a:p>
          <a:p>
            <a:r>
              <a:rPr lang="en-US" dirty="0" smtClean="0"/>
              <a:t>the default constructor does system stuff to create the instance, nothing more</a:t>
            </a:r>
          </a:p>
          <a:p>
            <a:r>
              <a:rPr lang="en-US" dirty="0" smtClean="0"/>
              <a:t>you cannot pass arguments to the default constructor.</a:t>
            </a:r>
            <a:endParaRPr lang="en-US" dirty="0"/>
          </a:p>
        </p:txBody>
      </p:sp>
    </p:spTree>
    <p:extLst>
      <p:ext uri="{BB962C8B-B14F-4D97-AF65-F5344CB8AC3E}">
        <p14:creationId xmlns:p14="http://schemas.microsoft.com/office/powerpoint/2010/main" val="29707002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smtClean="0"/>
              <a:t>Every class should have </a:t>
            </a:r>
            <a:r>
              <a:rPr lang="en-US" sz="3600" dirty="0" smtClean="0">
                <a:latin typeface="Monaco"/>
                <a:cs typeface="Monaco"/>
              </a:rPr>
              <a:t>__init__</a:t>
            </a:r>
            <a:endParaRPr lang="en-US" sz="3600" dirty="0">
              <a:latin typeface="Monaco"/>
              <a:cs typeface="Monaco"/>
            </a:endParaRPr>
          </a:p>
        </p:txBody>
      </p:sp>
      <p:sp>
        <p:nvSpPr>
          <p:cNvPr id="7" name="Content Placeholder 6"/>
          <p:cNvSpPr>
            <a:spLocks noGrp="1"/>
          </p:cNvSpPr>
          <p:nvPr>
            <p:ph idx="1"/>
          </p:nvPr>
        </p:nvSpPr>
        <p:spPr/>
        <p:txBody>
          <a:bodyPr/>
          <a:lstStyle/>
          <a:p>
            <a:r>
              <a:rPr lang="en-US" dirty="0" smtClean="0"/>
              <a:t>By providing the constructor, we ensure that every instance, at least at the point of construction, is created with the same contents</a:t>
            </a:r>
          </a:p>
          <a:p>
            <a:r>
              <a:rPr lang="en-US" dirty="0" smtClean="0"/>
              <a:t>This gives us some control over each instance.</a:t>
            </a:r>
            <a:endParaRPr lang="en-US" dirty="0"/>
          </a:p>
        </p:txBody>
      </p:sp>
    </p:spTree>
    <p:extLst>
      <p:ext uri="{BB962C8B-B14F-4D97-AF65-F5344CB8AC3E}">
        <p14:creationId xmlns:p14="http://schemas.microsoft.com/office/powerpoint/2010/main" val="39868880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Monaco"/>
                <a:cs typeface="Monaco"/>
              </a:rPr>
              <a:t>__</a:t>
            </a:r>
            <a:r>
              <a:rPr lang="en-US" dirty="0" err="1" smtClean="0">
                <a:latin typeface="Monaco"/>
                <a:cs typeface="Monaco"/>
              </a:rPr>
              <a:t>str</a:t>
            </a:r>
            <a:r>
              <a:rPr lang="en-US" dirty="0" smtClean="0">
                <a:latin typeface="Monaco"/>
                <a:cs typeface="Monaco"/>
              </a:rPr>
              <a:t>__</a:t>
            </a:r>
            <a:r>
              <a:rPr lang="en-US" dirty="0" smtClean="0"/>
              <a:t>, Printing</a:t>
            </a:r>
            <a:endParaRPr lang="en-US" dirty="0"/>
          </a:p>
        </p:txBody>
      </p:sp>
      <p:pic>
        <p:nvPicPr>
          <p:cNvPr id="2" name="Picture 1" descr="Code has 4 lines, as follows. Line 1. D e f underscore underscore s t r left parenthesis self right parenthesis colon. Line 2, indented once. Hash print double quote In underscore underscore s t r underscore underscore method double quote. Line 3, indented once. Return double quote left brace right brace left brace right brace comma I D colon left brace right brace double quote period backslash. Line 4, indented twice. Format left parenthesis self period first underscore name underscore s t r comma self period last underscore name underscore s t r comma self period I d underscore I n t right parenthesis."/>
          <p:cNvPicPr>
            <a:picLocks noChangeAspect="1"/>
          </p:cNvPicPr>
          <p:nvPr/>
        </p:nvPicPr>
        <p:blipFill>
          <a:blip r:embed="rId2"/>
          <a:stretch>
            <a:fillRect/>
          </a:stretch>
        </p:blipFill>
        <p:spPr>
          <a:xfrm>
            <a:off x="1070264" y="1841434"/>
            <a:ext cx="6868391" cy="1348575"/>
          </a:xfrm>
          <a:prstGeom prst="rect">
            <a:avLst/>
          </a:prstGeom>
        </p:spPr>
      </p:pic>
      <p:sp>
        <p:nvSpPr>
          <p:cNvPr id="7" name="Content Placeholder 6"/>
          <p:cNvSpPr>
            <a:spLocks noGrp="1"/>
          </p:cNvSpPr>
          <p:nvPr>
            <p:ph idx="1"/>
          </p:nvPr>
        </p:nvSpPr>
        <p:spPr>
          <a:xfrm>
            <a:off x="457200" y="3408218"/>
            <a:ext cx="8229600" cy="2717945"/>
          </a:xfrm>
        </p:spPr>
        <p:txBody>
          <a:bodyPr/>
          <a:lstStyle/>
          <a:p>
            <a:r>
              <a:rPr lang="en-US" sz="2400" dirty="0" smtClean="0">
                <a:latin typeface="+mj-lt"/>
                <a:cs typeface="Courier New"/>
              </a:rPr>
              <a:t>When </a:t>
            </a:r>
            <a:r>
              <a:rPr lang="en-US" sz="2400" dirty="0" smtClean="0">
                <a:solidFill>
                  <a:srgbClr val="660066"/>
                </a:solidFill>
                <a:latin typeface="Courier New"/>
                <a:cs typeface="Courier New"/>
              </a:rPr>
              <a:t>print(my_inst)</a:t>
            </a:r>
            <a:r>
              <a:rPr lang="en-US" sz="2400" dirty="0" smtClean="0">
                <a:cs typeface="Courier New"/>
              </a:rPr>
              <a:t>called, it </a:t>
            </a:r>
            <a:r>
              <a:rPr lang="en-US" sz="2400" dirty="0" smtClean="0">
                <a:latin typeface="+mj-lt"/>
                <a:cs typeface="Courier New"/>
              </a:rPr>
              <a:t>is assumed, by Python, to be a call to “convert the instance to a string”, which is the </a:t>
            </a:r>
            <a:r>
              <a:rPr lang="en-US" sz="2400" dirty="0" smtClean="0">
                <a:latin typeface="Monaco"/>
                <a:cs typeface="Monaco"/>
              </a:rPr>
              <a:t>__</a:t>
            </a:r>
            <a:r>
              <a:rPr lang="en-US" sz="2400" dirty="0" err="1" smtClean="0">
                <a:latin typeface="Monaco"/>
                <a:cs typeface="Monaco"/>
              </a:rPr>
              <a:t>str</a:t>
            </a:r>
            <a:r>
              <a:rPr lang="en-US" sz="2400" dirty="0" smtClean="0">
                <a:latin typeface="Monaco"/>
                <a:cs typeface="Monaco"/>
              </a:rPr>
              <a:t>__</a:t>
            </a:r>
            <a:r>
              <a:rPr lang="en-US" sz="2400" dirty="0" smtClean="0">
                <a:latin typeface="+mj-lt"/>
                <a:cs typeface="Courier New"/>
              </a:rPr>
              <a:t> method</a:t>
            </a:r>
          </a:p>
          <a:p>
            <a:r>
              <a:rPr lang="en-US" sz="2400" dirty="0" smtClean="0">
                <a:latin typeface="+mj-lt"/>
                <a:cs typeface="Courier New"/>
              </a:rPr>
              <a:t>In the method, </a:t>
            </a:r>
            <a:r>
              <a:rPr lang="en-US" sz="2400" dirty="0" err="1" smtClean="0">
                <a:solidFill>
                  <a:srgbClr val="660066"/>
                </a:solidFill>
                <a:latin typeface="Courier New"/>
                <a:cs typeface="Courier New"/>
              </a:rPr>
              <a:t>my_inst</a:t>
            </a:r>
            <a:r>
              <a:rPr lang="en-US" sz="2400" dirty="0" smtClean="0">
                <a:latin typeface="Monaco"/>
                <a:cs typeface="Monaco"/>
              </a:rPr>
              <a:t> </a:t>
            </a:r>
            <a:r>
              <a:rPr lang="en-US" sz="2400" dirty="0" smtClean="0">
                <a:latin typeface="+mj-lt"/>
                <a:cs typeface="Courier New"/>
              </a:rPr>
              <a:t>is bound to </a:t>
            </a:r>
            <a:r>
              <a:rPr lang="en-US" sz="2400" dirty="0" smtClean="0">
                <a:solidFill>
                  <a:srgbClr val="660066"/>
                </a:solidFill>
                <a:latin typeface="Courier New"/>
                <a:cs typeface="Courier New"/>
              </a:rPr>
              <a:t>self</a:t>
            </a:r>
            <a:r>
              <a:rPr lang="en-US" sz="2400" dirty="0" smtClean="0">
                <a:latin typeface="+mj-lt"/>
                <a:cs typeface="Courier New"/>
              </a:rPr>
              <a:t>, and printing then occurs using that instance.</a:t>
            </a:r>
          </a:p>
          <a:p>
            <a:r>
              <a:rPr lang="en-US" sz="2400" dirty="0" smtClean="0">
                <a:latin typeface="Monaco"/>
                <a:cs typeface="Monaco"/>
              </a:rPr>
              <a:t>__</a:t>
            </a:r>
            <a:r>
              <a:rPr lang="en-US" sz="2400" dirty="0" err="1" smtClean="0">
                <a:latin typeface="Monaco"/>
                <a:cs typeface="Monaco"/>
              </a:rPr>
              <a:t>str</a:t>
            </a:r>
            <a:r>
              <a:rPr lang="en-US" sz="2400" dirty="0" smtClean="0">
                <a:latin typeface="Monaco"/>
                <a:cs typeface="Monaco"/>
              </a:rPr>
              <a:t>__</a:t>
            </a:r>
            <a:r>
              <a:rPr lang="en-US" sz="2400" dirty="0" smtClean="0">
                <a:latin typeface="+mj-lt"/>
                <a:cs typeface="Courier New"/>
              </a:rPr>
              <a:t> </a:t>
            </a:r>
            <a:r>
              <a:rPr lang="en-US" sz="2400" b="1" dirty="0" smtClean="0">
                <a:latin typeface="+mj-lt"/>
                <a:cs typeface="Courier New"/>
              </a:rPr>
              <a:t>must return a string</a:t>
            </a:r>
            <a:r>
              <a:rPr lang="en-US" sz="2400" dirty="0" smtClean="0">
                <a:latin typeface="+mj-lt"/>
                <a:cs typeface="Courier New"/>
              </a:rPr>
              <a:t>!</a:t>
            </a:r>
          </a:p>
        </p:txBody>
      </p:sp>
    </p:spTree>
    <p:extLst>
      <p:ext uri="{BB962C8B-B14F-4D97-AF65-F5344CB8AC3E}">
        <p14:creationId xmlns:p14="http://schemas.microsoft.com/office/powerpoint/2010/main" val="40955881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there are three</a:t>
            </a:r>
            <a:endParaRPr lang="en-US" dirty="0"/>
          </a:p>
        </p:txBody>
      </p:sp>
      <p:sp>
        <p:nvSpPr>
          <p:cNvPr id="3" name="Content Placeholder 2"/>
          <p:cNvSpPr>
            <a:spLocks noGrp="1"/>
          </p:cNvSpPr>
          <p:nvPr>
            <p:ph idx="1"/>
          </p:nvPr>
        </p:nvSpPr>
        <p:spPr/>
        <p:txBody>
          <a:bodyPr/>
          <a:lstStyle/>
          <a:p>
            <a:pPr marL="0" indent="0">
              <a:buNone/>
            </a:pPr>
            <a:r>
              <a:rPr lang="en-US" dirty="0" smtClean="0"/>
              <a:t>There are now three groups in our coding scheme:</a:t>
            </a:r>
          </a:p>
          <a:p>
            <a:pPr lvl="1"/>
            <a:r>
              <a:rPr lang="en-US" dirty="0" smtClean="0"/>
              <a:t>user</a:t>
            </a:r>
          </a:p>
          <a:p>
            <a:pPr lvl="1"/>
            <a:r>
              <a:rPr lang="en-US" dirty="0" smtClean="0"/>
              <a:t>programmer, class user</a:t>
            </a:r>
          </a:p>
          <a:p>
            <a:pPr lvl="1"/>
            <a:r>
              <a:rPr lang="en-US" dirty="0" smtClean="0"/>
              <a:t>programmer, class designer</a:t>
            </a:r>
            <a:endParaRPr lang="en-US" dirty="0"/>
          </a:p>
        </p:txBody>
      </p:sp>
    </p:spTree>
    <p:extLst>
      <p:ext uri="{BB962C8B-B14F-4D97-AF65-F5344CB8AC3E}">
        <p14:creationId xmlns:p14="http://schemas.microsoft.com/office/powerpoint/2010/main" val="9661996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designer</a:t>
            </a:r>
            <a:endParaRPr lang="en-US" dirty="0"/>
          </a:p>
        </p:txBody>
      </p:sp>
      <p:sp>
        <p:nvSpPr>
          <p:cNvPr id="3" name="Content Placeholder 2"/>
          <p:cNvSpPr>
            <a:spLocks noGrp="1"/>
          </p:cNvSpPr>
          <p:nvPr>
            <p:ph idx="1"/>
          </p:nvPr>
        </p:nvSpPr>
        <p:spPr/>
        <p:txBody>
          <a:bodyPr/>
          <a:lstStyle/>
          <a:p>
            <a:r>
              <a:rPr lang="en-US" dirty="0" smtClean="0"/>
              <a:t>The class designer is creating code to be used by other programmers</a:t>
            </a:r>
          </a:p>
          <a:p>
            <a:r>
              <a:rPr lang="en-US" dirty="0" smtClean="0"/>
              <a:t>In so doing, the class designer is making a kind of library that other programmers can take advantage of</a:t>
            </a:r>
            <a:endParaRPr lang="en-US" dirty="0"/>
          </a:p>
        </p:txBody>
      </p:sp>
    </p:spTree>
    <p:extLst>
      <p:ext uri="{BB962C8B-B14F-4D97-AF65-F5344CB8AC3E}">
        <p14:creationId xmlns:p14="http://schemas.microsoft.com/office/powerpoint/2010/main" val="38165422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 Class, Code listings </a:t>
            </a:r>
            <a:r>
              <a:rPr lang="en-US" dirty="0" smtClean="0"/>
              <a:t>11.4-11.7</a:t>
            </a:r>
            <a:endParaRPr lang="en-US" dirty="0"/>
          </a:p>
        </p:txBody>
      </p:sp>
      <p:pic>
        <p:nvPicPr>
          <p:cNvPr id="4" name="Picture 3" descr="Code has 14 lines, as follows. Line 1. Import math hash need s q r t left parenthesis square root right parenthesis. Line 2, two paragraphs. Hash a point is a Cartesion point left parenthesis x comma y right parenthesis. Line 3. Hash all values are float unless otherwise stated. Line 4. Class point left parenthesis object right parenthesis colon. Line 5, indented once. D e f underscore underscore I n I t underscore underscore left parenthesis self comma x underscore p a r a m equals 0 period 0 comma y underscore p a r a m equals 0 period 0 right parenthesis colon. Line 6, indented twice. Quote quote quote Create x and y attributes period Defaults are 0 period 0 quote quote quote. Line 7, indented twice. Self period x equals x underscore p a r a m. Line 8, indented twice. Self period y equals y underscore p a r a m. Line 9, two paragraphs and indented once. D e f distance left parenthesis self comma p a r a m underscore p t right parenthesis colon. Line 10, indented twice. Double quote double quote double quote Distance between self and a Point double quote double quote double quote.  Line 11, indented twice. X underscore diff equals self period x hyphen p a r a m underscore p t period x hash left parenthesis x 1 minus x 2 right parenthesis. Line 12, indented twice. Y underscore diff equals self period y hyphen p a r a m underscore p t period y hash left parenthesis y 1 minus y 2 right parenthesis. Line 13, indented twice. Hash square differences comma sum comma and take s q r t. Line 14, indented twice. Return math period s q r t left parenthesis x underscore diff asterisk asterisk 2 plus y underscore diff asterisk asterisk 2 right parenthesis."/>
          <p:cNvPicPr>
            <a:picLocks noChangeAspect="1"/>
          </p:cNvPicPr>
          <p:nvPr/>
        </p:nvPicPr>
        <p:blipFill rotWithShape="1">
          <a:blip r:embed="rId2"/>
          <a:srcRect t="12983"/>
          <a:stretch/>
        </p:blipFill>
        <p:spPr>
          <a:xfrm>
            <a:off x="2306782" y="1724891"/>
            <a:ext cx="4260273" cy="2557461"/>
          </a:xfrm>
          <a:prstGeom prst="rect">
            <a:avLst/>
          </a:prstGeom>
        </p:spPr>
      </p:pic>
      <p:pic>
        <p:nvPicPr>
          <p:cNvPr id="5" name="Picture 4" descr="Code has 11 lines, as follows. Line 1. D e f sum left parenthesis self comma p a r a m underscore p t right parenthesis colon. Line 2, indented once. Double quote double quote double quote Vector sum of self and a point. Line 3, indented twice. Return a point instance double quote double quote double quote. Line 4, indented once. Hash new underscore p t equals Point left parenthesis right parenthesis. Line 5, indented once. Hash new underscore p t period x equals self period x plus p a r a m underscore p t period x. Line 6, indented once. Hash new underscore p t period y equals self period x plus p a r a m underscore p t period x. Line 7, indented once. Return point left parenthesis self period x plus p a r a m underscore p t period x comma self period x plus p a r a m underscore p t period x right parenthesis. Line 8, two paragraphs. D e f underscore underscore s t r underscore underscore left parenthesis self underscore colon. Line 9, indented once. Double quote double quote double quote Print as a coordinate pair period double quote double quote double quote. Line 10, indented once. Hash print left parenthesis double quote called the underscore underscore s t r underscore underscore method double quote right parenthesis. Line 11, indented once. Return double quote left parenthesis left brace colon period 2 f right brace comma left brace colon period 2 f right brace right parenthesis double quote period format left parenthesis self period x comma self period y right parenthesis."/>
          <p:cNvPicPr>
            <a:picLocks noChangeAspect="1"/>
          </p:cNvPicPr>
          <p:nvPr/>
        </p:nvPicPr>
        <p:blipFill>
          <a:blip r:embed="rId3"/>
          <a:stretch>
            <a:fillRect/>
          </a:stretch>
        </p:blipFill>
        <p:spPr>
          <a:xfrm>
            <a:off x="2306782" y="4282352"/>
            <a:ext cx="4260273" cy="2126654"/>
          </a:xfrm>
          <a:prstGeom prst="rect">
            <a:avLst/>
          </a:prstGeom>
        </p:spPr>
      </p:pic>
    </p:spTree>
    <p:extLst>
      <p:ext uri="{BB962C8B-B14F-4D97-AF65-F5344CB8AC3E}">
        <p14:creationId xmlns:p14="http://schemas.microsoft.com/office/powerpoint/2010/main" val="23977519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Rule 9</a:t>
            </a:r>
            <a:endParaRPr lang="en-US" dirty="0"/>
          </a:p>
        </p:txBody>
      </p:sp>
      <p:sp>
        <p:nvSpPr>
          <p:cNvPr id="4" name="Content Placeholder 3"/>
          <p:cNvSpPr>
            <a:spLocks noGrp="1"/>
          </p:cNvSpPr>
          <p:nvPr>
            <p:ph idx="1"/>
          </p:nvPr>
        </p:nvSpPr>
        <p:spPr/>
        <p:txBody>
          <a:bodyPr/>
          <a:lstStyle/>
          <a:p>
            <a:pPr marL="0" indent="0">
              <a:buNone/>
            </a:pPr>
            <a:r>
              <a:rPr lang="en-US" dirty="0" smtClean="0"/>
              <a:t>Make sure your new class does the right thing</a:t>
            </a:r>
            <a:endParaRPr lang="en-US" dirty="0"/>
          </a:p>
          <a:p>
            <a:r>
              <a:rPr lang="en-US" dirty="0" smtClean="0"/>
              <a:t>we mean that a class should behave in a way familiar to a Python programmer</a:t>
            </a:r>
          </a:p>
          <a:p>
            <a:pPr lvl="1"/>
            <a:r>
              <a:rPr lang="en-US" dirty="0" smtClean="0"/>
              <a:t>for example, we should be able to call the </a:t>
            </a:r>
            <a:r>
              <a:rPr lang="en-US" dirty="0" smtClean="0">
                <a:solidFill>
                  <a:srgbClr val="660066"/>
                </a:solidFill>
                <a:latin typeface="Courier New"/>
                <a:cs typeface="Courier New"/>
              </a:rPr>
              <a:t>print</a:t>
            </a:r>
            <a:r>
              <a:rPr lang="en-US" dirty="0" smtClean="0">
                <a:solidFill>
                  <a:srgbClr val="660066"/>
                </a:solidFill>
              </a:rPr>
              <a:t> </a:t>
            </a:r>
            <a:r>
              <a:rPr lang="en-US" dirty="0" smtClean="0"/>
              <a:t>function on it</a:t>
            </a:r>
            <a:endParaRPr lang="en-US" dirty="0"/>
          </a:p>
        </p:txBody>
      </p:sp>
    </p:spTree>
    <p:extLst>
      <p:ext uri="{BB962C8B-B14F-4D97-AF65-F5344CB8AC3E}">
        <p14:creationId xmlns:p14="http://schemas.microsoft.com/office/powerpoint/2010/main" val="24210861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itle 1"/>
          <p:cNvSpPr>
            <a:spLocks noGrp="1" noChangeArrowheads="1"/>
          </p:cNvSpPr>
          <p:nvPr>
            <p:ph type="title"/>
          </p:nvPr>
        </p:nvSpPr>
        <p:spPr/>
        <p:txBody>
          <a:bodyPr/>
          <a:lstStyle/>
          <a:p>
            <a:r>
              <a:rPr lang="en-US" dirty="0" smtClean="0"/>
              <a:t>O</a:t>
            </a:r>
            <a:r>
              <a:rPr lang="en-US" sz="100" dirty="0" smtClean="0"/>
              <a:t> </a:t>
            </a:r>
            <a:r>
              <a:rPr lang="en-US" dirty="0" err="1" smtClean="0"/>
              <a:t>O</a:t>
            </a:r>
            <a:r>
              <a:rPr lang="en-US" sz="100" dirty="0" smtClean="0"/>
              <a:t> </a:t>
            </a:r>
            <a:r>
              <a:rPr lang="en-US" dirty="0" smtClean="0"/>
              <a:t>P Helps Software Engineering</a:t>
            </a:r>
            <a:endParaRPr lang="en-US" dirty="0"/>
          </a:p>
        </p:txBody>
      </p:sp>
      <p:sp>
        <p:nvSpPr>
          <p:cNvPr id="25604" name="Text Placeholder 2"/>
          <p:cNvSpPr>
            <a:spLocks noGrp="1" noChangeArrowheads="1"/>
          </p:cNvSpPr>
          <p:nvPr>
            <p:ph idx="1"/>
          </p:nvPr>
        </p:nvSpPr>
        <p:spPr/>
        <p:txBody>
          <a:bodyPr/>
          <a:lstStyle/>
          <a:p>
            <a:r>
              <a:rPr lang="en-US" dirty="0" smtClean="0"/>
              <a:t>software engineering is the discipline of managing code to ensure its long-term use</a:t>
            </a:r>
          </a:p>
          <a:p>
            <a:r>
              <a:rPr lang="en-US" dirty="0" err="1" smtClean="0"/>
              <a:t>rememember</a:t>
            </a:r>
            <a:r>
              <a:rPr lang="en-US" dirty="0" smtClean="0"/>
              <a:t>, SE via refactoring</a:t>
            </a:r>
          </a:p>
          <a:p>
            <a:r>
              <a:rPr lang="en-US" dirty="0" smtClean="0"/>
              <a:t>refactoring:</a:t>
            </a:r>
          </a:p>
          <a:p>
            <a:pPr lvl="1"/>
            <a:r>
              <a:rPr lang="en-US" dirty="0" smtClean="0"/>
              <a:t>takes existing code and modifies it</a:t>
            </a:r>
          </a:p>
          <a:p>
            <a:pPr lvl="1"/>
            <a:r>
              <a:rPr lang="en-US" dirty="0" smtClean="0"/>
              <a:t>makes the overall code simpler, easier to understand</a:t>
            </a:r>
          </a:p>
          <a:p>
            <a:pPr lvl="1"/>
            <a:r>
              <a:rPr lang="en-US" dirty="0" err="1" smtClean="0"/>
              <a:t>doesn</a:t>
            </a:r>
            <a:r>
              <a:rPr lang="fr-FR" dirty="0" smtClean="0"/>
              <a:t>'</a:t>
            </a:r>
            <a:r>
              <a:rPr lang="en-US" dirty="0" smtClean="0"/>
              <a:t>t change the functionality, only the form!</a:t>
            </a:r>
            <a:endParaRPr lang="en-US" dirty="0"/>
          </a:p>
        </p:txBody>
      </p:sp>
    </p:spTree>
    <p:extLst>
      <p:ext uri="{BB962C8B-B14F-4D97-AF65-F5344CB8AC3E}">
        <p14:creationId xmlns:p14="http://schemas.microsoft.com/office/powerpoint/2010/main" val="36297362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itle 1"/>
          <p:cNvSpPr>
            <a:spLocks noGrp="1" noChangeArrowheads="1"/>
          </p:cNvSpPr>
          <p:nvPr>
            <p:ph type="title"/>
          </p:nvPr>
        </p:nvSpPr>
        <p:spPr/>
        <p:txBody>
          <a:bodyPr/>
          <a:lstStyle/>
          <a:p>
            <a:r>
              <a:rPr lang="en-US" dirty="0" smtClean="0"/>
              <a:t>More refactoring (again)</a:t>
            </a:r>
            <a:endParaRPr lang="en-US" dirty="0"/>
          </a:p>
        </p:txBody>
      </p:sp>
      <p:sp>
        <p:nvSpPr>
          <p:cNvPr id="27652" name="Text Placeholder 2"/>
          <p:cNvSpPr>
            <a:spLocks noGrp="1" noChangeArrowheads="1"/>
          </p:cNvSpPr>
          <p:nvPr>
            <p:ph idx="1"/>
          </p:nvPr>
        </p:nvSpPr>
        <p:spPr/>
        <p:txBody>
          <a:bodyPr/>
          <a:lstStyle/>
          <a:p>
            <a:r>
              <a:rPr lang="en-US" dirty="0" smtClean="0"/>
              <a:t>Hiding the details of what the message entails means that changes can be made to the object and the flow of messages (and their results) can stay the same</a:t>
            </a:r>
          </a:p>
          <a:p>
            <a:r>
              <a:rPr lang="en-US" dirty="0" smtClean="0"/>
              <a:t>Thus the implementation of the message can change but its intended effect stay the same.</a:t>
            </a:r>
          </a:p>
          <a:p>
            <a:r>
              <a:rPr lang="en-US" dirty="0" smtClean="0"/>
              <a:t>This is encapsulation</a:t>
            </a:r>
            <a:endParaRPr lang="en-US" dirty="0"/>
          </a:p>
        </p:txBody>
      </p:sp>
    </p:spTree>
    <p:extLst>
      <p:ext uri="{BB962C8B-B14F-4D97-AF65-F5344CB8AC3E}">
        <p14:creationId xmlns:p14="http://schemas.microsoft.com/office/powerpoint/2010/main" val="25391532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itle 1"/>
          <p:cNvSpPr>
            <a:spLocks noGrp="1" noChangeArrowheads="1"/>
          </p:cNvSpPr>
          <p:nvPr>
            <p:ph type="title"/>
          </p:nvPr>
        </p:nvSpPr>
        <p:spPr>
          <a:xfrm>
            <a:off x="304800" y="457200"/>
            <a:ext cx="8686800" cy="838200"/>
          </a:xfrm>
        </p:spPr>
        <p:txBody>
          <a:bodyPr/>
          <a:lstStyle/>
          <a:p>
            <a:pPr eaLnBrk="1" hangingPunct="1"/>
            <a:r>
              <a:rPr lang="en-US" dirty="0">
                <a:ea typeface="ＭＳ Ｐゴシック" pitchFamily="-107" charset="-128"/>
                <a:cs typeface="ＭＳ Ｐゴシック" pitchFamily="-107" charset="-128"/>
              </a:rPr>
              <a:t>Everything in Python is an object</a:t>
            </a:r>
          </a:p>
        </p:txBody>
      </p:sp>
      <p:sp>
        <p:nvSpPr>
          <p:cNvPr id="23556" name="Text Placeholder 2"/>
          <p:cNvSpPr>
            <a:spLocks noGrp="1" noChangeArrowheads="1"/>
          </p:cNvSpPr>
          <p:nvPr>
            <p:ph idx="1"/>
          </p:nvPr>
        </p:nvSpPr>
        <p:spPr/>
        <p:txBody>
          <a:bodyPr/>
          <a:lstStyle/>
          <a:p>
            <a:pPr eaLnBrk="1" hangingPunct="1"/>
            <a:r>
              <a:rPr lang="en-US" dirty="0">
                <a:ea typeface="ＭＳ Ｐゴシック" pitchFamily="-107" charset="-128"/>
                <a:cs typeface="ＭＳ Ｐゴシック" pitchFamily="-107" charset="-128"/>
              </a:rPr>
              <a:t>in case you </a:t>
            </a:r>
            <a:r>
              <a:rPr lang="en-US" dirty="0" err="1" smtClean="0">
                <a:ea typeface="ＭＳ Ｐゴシック" pitchFamily="-107" charset="-128"/>
                <a:cs typeface="ＭＳ Ｐゴシック" pitchFamily="-107" charset="-128"/>
              </a:rPr>
              <a:t>hadn</a:t>
            </a:r>
            <a:r>
              <a:rPr lang="fr-FR" dirty="0" smtClean="0">
                <a:ea typeface="ＭＳ Ｐゴシック" pitchFamily="-107" charset="-128"/>
                <a:cs typeface="ＭＳ Ｐゴシック" pitchFamily="-107" charset="-128"/>
              </a:rPr>
              <a:t>'</a:t>
            </a:r>
            <a:r>
              <a:rPr lang="en-US" dirty="0" smtClean="0">
                <a:ea typeface="ＭＳ Ｐゴシック" pitchFamily="-107" charset="-128"/>
                <a:cs typeface="ＭＳ Ｐゴシック" pitchFamily="-107" charset="-128"/>
              </a:rPr>
              <a:t>t </a:t>
            </a:r>
            <a:r>
              <a:rPr lang="en-US" dirty="0">
                <a:ea typeface="ＭＳ Ｐゴシック" pitchFamily="-107" charset="-128"/>
                <a:cs typeface="ＭＳ Ｐゴシック" pitchFamily="-107" charset="-128"/>
              </a:rPr>
              <a:t>noticed, everything in Python is an object</a:t>
            </a:r>
          </a:p>
          <a:p>
            <a:pPr eaLnBrk="1" hangingPunct="1"/>
            <a:r>
              <a:rPr lang="en-US" dirty="0">
                <a:ea typeface="ＭＳ Ｐゴシック" pitchFamily="-107" charset="-128"/>
                <a:cs typeface="ＭＳ Ｐゴシック" pitchFamily="-107" charset="-128"/>
              </a:rPr>
              <a:t>Thus Python embraces </a:t>
            </a:r>
            <a:r>
              <a:rPr lang="en-US" dirty="0" smtClean="0">
                <a:ea typeface="ＭＳ Ｐゴシック" pitchFamily="-107" charset="-128"/>
                <a:cs typeface="ＭＳ Ｐゴシック" pitchFamily="-107" charset="-128"/>
              </a:rPr>
              <a:t>O</a:t>
            </a:r>
            <a:r>
              <a:rPr lang="en-US" sz="100" dirty="0" smtClean="0">
                <a:ea typeface="ＭＳ Ｐゴシック" pitchFamily="-107" charset="-128"/>
                <a:cs typeface="ＭＳ Ｐゴシック" pitchFamily="-107" charset="-128"/>
              </a:rPr>
              <a:t> </a:t>
            </a:r>
            <a:r>
              <a:rPr lang="en-US" dirty="0" err="1" smtClean="0">
                <a:ea typeface="ＭＳ Ｐゴシック" pitchFamily="-107" charset="-128"/>
                <a:cs typeface="ＭＳ Ｐゴシック" pitchFamily="-107" charset="-128"/>
              </a:rPr>
              <a:t>O</a:t>
            </a:r>
            <a:r>
              <a:rPr lang="en-US" sz="100" dirty="0" smtClean="0">
                <a:ea typeface="ＭＳ Ｐゴシック" pitchFamily="-107" charset="-128"/>
                <a:cs typeface="ＭＳ Ｐゴシック" pitchFamily="-107" charset="-128"/>
              </a:rPr>
              <a:t> </a:t>
            </a:r>
            <a:r>
              <a:rPr lang="en-US" dirty="0" smtClean="0">
                <a:ea typeface="ＭＳ Ｐゴシック" pitchFamily="-107" charset="-128"/>
                <a:cs typeface="ＭＳ Ｐゴシック" pitchFamily="-107" charset="-128"/>
              </a:rPr>
              <a:t>P </a:t>
            </a:r>
            <a:r>
              <a:rPr lang="en-US" dirty="0">
                <a:ea typeface="ＭＳ Ｐゴシック" pitchFamily="-107" charset="-128"/>
                <a:cs typeface="ＭＳ Ｐゴシック" pitchFamily="-107" charset="-128"/>
              </a:rPr>
              <a:t>at a fundamental level</a:t>
            </a:r>
          </a:p>
        </p:txBody>
      </p:sp>
    </p:spTree>
    <p:extLst>
      <p:ext uri="{BB962C8B-B14F-4D97-AF65-F5344CB8AC3E}">
        <p14:creationId xmlns:p14="http://schemas.microsoft.com/office/powerpoint/2010/main" val="42005177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itle 1"/>
          <p:cNvSpPr>
            <a:spLocks noGrp="1" noChangeArrowheads="1"/>
          </p:cNvSpPr>
          <p:nvPr>
            <p:ph type="title"/>
          </p:nvPr>
        </p:nvSpPr>
        <p:spPr/>
        <p:txBody>
          <a:bodyPr/>
          <a:lstStyle/>
          <a:p>
            <a:pPr eaLnBrk="1" hangingPunct="1"/>
            <a:r>
              <a:rPr lang="en-US" dirty="0">
                <a:ea typeface="ＭＳ Ｐゴシック" pitchFamily="-108" charset="-128"/>
                <a:cs typeface="ＭＳ Ｐゴシック" pitchFamily="-108" charset="-128"/>
              </a:rPr>
              <a:t>OOP </a:t>
            </a:r>
            <a:r>
              <a:rPr lang="en-US" dirty="0" smtClean="0">
                <a:ea typeface="ＭＳ Ｐゴシック" pitchFamily="-108" charset="-128"/>
                <a:cs typeface="ＭＳ Ｐゴシック" pitchFamily="-108" charset="-128"/>
              </a:rPr>
              <a:t>principles (again)</a:t>
            </a:r>
            <a:endParaRPr lang="en-US" dirty="0">
              <a:ea typeface="ＭＳ Ｐゴシック" pitchFamily="-108" charset="-128"/>
              <a:cs typeface="ＭＳ Ｐゴシック" pitchFamily="-108" charset="-128"/>
            </a:endParaRPr>
          </a:p>
        </p:txBody>
      </p:sp>
      <p:sp>
        <p:nvSpPr>
          <p:cNvPr id="29700" name="Text Placeholder 2"/>
          <p:cNvSpPr>
            <a:spLocks noGrp="1" noChangeArrowheads="1"/>
          </p:cNvSpPr>
          <p:nvPr>
            <p:ph idx="1"/>
          </p:nvPr>
        </p:nvSpPr>
        <p:spPr/>
        <p:txBody>
          <a:bodyPr/>
          <a:lstStyle/>
          <a:p>
            <a:pPr eaLnBrk="1" hangingPunct="1"/>
            <a:r>
              <a:rPr lang="en-US" sz="2400" b="1" dirty="0">
                <a:ea typeface="ＭＳ Ｐゴシック" pitchFamily="-108" charset="-128"/>
                <a:cs typeface="ＭＳ Ｐゴシック" pitchFamily="-108" charset="-128"/>
              </a:rPr>
              <a:t>encapsulation</a:t>
            </a:r>
            <a:r>
              <a:rPr lang="en-US" sz="2400" dirty="0">
                <a:ea typeface="ＭＳ Ｐゴシック" pitchFamily="-108" charset="-128"/>
                <a:cs typeface="ＭＳ Ｐゴシック" pitchFamily="-108" charset="-128"/>
              </a:rPr>
              <a:t>: hiding design details to make the program clearer and more easily modified later</a:t>
            </a:r>
          </a:p>
          <a:p>
            <a:pPr eaLnBrk="1" hangingPunct="1"/>
            <a:r>
              <a:rPr lang="en-US" sz="2400" b="1" dirty="0">
                <a:ea typeface="ＭＳ Ｐゴシック" pitchFamily="-108" charset="-128"/>
                <a:cs typeface="ＭＳ Ｐゴシック" pitchFamily="-108" charset="-128"/>
              </a:rPr>
              <a:t>modularity</a:t>
            </a:r>
            <a:r>
              <a:rPr lang="en-US" sz="2400" dirty="0">
                <a:ea typeface="ＭＳ Ｐゴシック" pitchFamily="-108" charset="-128"/>
                <a:cs typeface="ＭＳ Ｐゴシック" pitchFamily="-108" charset="-128"/>
              </a:rPr>
              <a:t>: the ability to make objects “stand alone” so they can be reused (our modules). Like the math module</a:t>
            </a:r>
          </a:p>
          <a:p>
            <a:pPr eaLnBrk="1" hangingPunct="1"/>
            <a:r>
              <a:rPr lang="en-US" sz="2400" b="1" dirty="0">
                <a:ea typeface="ＭＳ Ｐゴシック" pitchFamily="-108" charset="-128"/>
                <a:cs typeface="ＭＳ Ｐゴシック" pitchFamily="-108" charset="-128"/>
              </a:rPr>
              <a:t>inheritance</a:t>
            </a:r>
            <a:r>
              <a:rPr lang="en-US" sz="2400" dirty="0">
                <a:ea typeface="ＭＳ Ｐゴシック" pitchFamily="-108" charset="-128"/>
                <a:cs typeface="ＭＳ Ｐゴシック" pitchFamily="-108" charset="-128"/>
              </a:rPr>
              <a:t>: create a new object by inheriting (like father to son) many object characteristics while creating or over-riding for this object</a:t>
            </a:r>
          </a:p>
          <a:p>
            <a:pPr eaLnBrk="1" hangingPunct="1"/>
            <a:r>
              <a:rPr lang="en-US" sz="2400" b="1" dirty="0">
                <a:ea typeface="ＭＳ Ｐゴシック" pitchFamily="-108" charset="-128"/>
                <a:cs typeface="ＭＳ Ｐゴシック" pitchFamily="-108" charset="-128"/>
              </a:rPr>
              <a:t>polymorphism</a:t>
            </a:r>
            <a:r>
              <a:rPr lang="en-US" sz="2400" dirty="0">
                <a:ea typeface="ＭＳ Ｐゴシック" pitchFamily="-108" charset="-128"/>
                <a:cs typeface="ＭＳ Ｐゴシック" pitchFamily="-108" charset="-128"/>
              </a:rPr>
              <a:t>: (hard) Allow one message to be sent to any object and have it respond appropriately based on the type of object it is.</a:t>
            </a:r>
          </a:p>
        </p:txBody>
      </p:sp>
    </p:spTree>
    <p:extLst>
      <p:ext uri="{BB962C8B-B14F-4D97-AF65-F5344CB8AC3E}">
        <p14:creationId xmlns:p14="http://schemas.microsoft.com/office/powerpoint/2010/main" val="164013813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itle 1"/>
          <p:cNvSpPr>
            <a:spLocks noGrp="1" noChangeArrowheads="1"/>
          </p:cNvSpPr>
          <p:nvPr>
            <p:ph type="title"/>
          </p:nvPr>
        </p:nvSpPr>
        <p:spPr/>
        <p:txBody>
          <a:bodyPr/>
          <a:lstStyle/>
          <a:p>
            <a:r>
              <a:rPr lang="en-US" smtClean="0"/>
              <a:t>We are still at encapsulation</a:t>
            </a:r>
            <a:endParaRPr lang="en-US"/>
          </a:p>
        </p:txBody>
      </p:sp>
      <p:sp>
        <p:nvSpPr>
          <p:cNvPr id="28676" name="Text Placeholder 2"/>
          <p:cNvSpPr>
            <a:spLocks noGrp="1" noChangeArrowheads="1"/>
          </p:cNvSpPr>
          <p:nvPr>
            <p:ph idx="1"/>
          </p:nvPr>
        </p:nvSpPr>
        <p:spPr/>
        <p:txBody>
          <a:bodyPr/>
          <a:lstStyle/>
          <a:p>
            <a:r>
              <a:rPr lang="en-US" smtClean="0"/>
              <a:t>We said that encapsulation:</a:t>
            </a:r>
          </a:p>
          <a:p>
            <a:r>
              <a:rPr lang="en-US" smtClean="0"/>
              <a:t>hid details of the implementation so that the program was easier to read and write</a:t>
            </a:r>
          </a:p>
          <a:p>
            <a:r>
              <a:rPr lang="en-US" smtClean="0"/>
              <a:t>modularity, make an object so that it can be reused in other contexts</a:t>
            </a:r>
          </a:p>
          <a:p>
            <a:r>
              <a:rPr lang="en-US" smtClean="0"/>
              <a:t>providing an interface (the methods) that are the approved way to deal with the class</a:t>
            </a:r>
            <a:endParaRPr lang="en-US"/>
          </a:p>
        </p:txBody>
      </p:sp>
    </p:spTree>
    <p:extLst>
      <p:ext uri="{BB962C8B-B14F-4D97-AF65-F5344CB8AC3E}">
        <p14:creationId xmlns:p14="http://schemas.microsoft.com/office/powerpoint/2010/main" val="4274794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Private values</a:t>
            </a:r>
            <a:endParaRPr lang="en-US" dirty="0"/>
          </a:p>
        </p:txBody>
      </p:sp>
    </p:spTree>
    <p:extLst>
      <p:ext uri="{BB962C8B-B14F-4D97-AF65-F5344CB8AC3E}">
        <p14:creationId xmlns:p14="http://schemas.microsoft.com/office/powerpoint/2010/main" val="399901720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itle 1"/>
          <p:cNvSpPr>
            <a:spLocks noGrp="1" noChangeArrowheads="1"/>
          </p:cNvSpPr>
          <p:nvPr>
            <p:ph type="title"/>
          </p:nvPr>
        </p:nvSpPr>
        <p:spPr/>
        <p:txBody>
          <a:bodyPr/>
          <a:lstStyle/>
          <a:p>
            <a:r>
              <a:rPr lang="en-US" dirty="0" smtClean="0"/>
              <a:t>Class Namespaces are </a:t>
            </a:r>
            <a:r>
              <a:rPr lang="en-US" dirty="0" err="1" smtClean="0"/>
              <a:t>Dicts</a:t>
            </a:r>
            <a:endParaRPr lang="en-US" dirty="0"/>
          </a:p>
        </p:txBody>
      </p:sp>
      <p:sp>
        <p:nvSpPr>
          <p:cNvPr id="56324" name="Text Placeholder 2"/>
          <p:cNvSpPr>
            <a:spLocks noGrp="1" noChangeArrowheads="1"/>
          </p:cNvSpPr>
          <p:nvPr>
            <p:ph idx="1"/>
          </p:nvPr>
        </p:nvSpPr>
        <p:spPr/>
        <p:txBody>
          <a:bodyPr/>
          <a:lstStyle/>
          <a:p>
            <a:r>
              <a:rPr lang="en-US" dirty="0" smtClean="0"/>
              <a:t>the namespaces in every object and module is indeed a namespace</a:t>
            </a:r>
          </a:p>
          <a:p>
            <a:r>
              <a:rPr lang="en-US" dirty="0" smtClean="0"/>
              <a:t>that dictionary is bound to the special variable </a:t>
            </a:r>
            <a:r>
              <a:rPr lang="en-US" dirty="0" smtClean="0">
                <a:latin typeface="Monaco"/>
                <a:cs typeface="Monaco"/>
              </a:rPr>
              <a:t>__</a:t>
            </a:r>
            <a:r>
              <a:rPr lang="en-US" dirty="0" err="1" smtClean="0">
                <a:latin typeface="Monaco"/>
                <a:cs typeface="Monaco"/>
              </a:rPr>
              <a:t>dict</a:t>
            </a:r>
            <a:r>
              <a:rPr lang="en-US" dirty="0" smtClean="0">
                <a:latin typeface="Monaco"/>
                <a:cs typeface="Monaco"/>
              </a:rPr>
              <a:t>__</a:t>
            </a:r>
          </a:p>
          <a:p>
            <a:r>
              <a:rPr lang="en-US" dirty="0" smtClean="0"/>
              <a:t>it lists all the local attributes (variables, functions) in the object</a:t>
            </a:r>
          </a:p>
        </p:txBody>
      </p:sp>
    </p:spTree>
    <p:extLst>
      <p:ext uri="{BB962C8B-B14F-4D97-AF65-F5344CB8AC3E}">
        <p14:creationId xmlns:p14="http://schemas.microsoft.com/office/powerpoint/2010/main" val="350700907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itle 1"/>
          <p:cNvSpPr>
            <a:spLocks noGrp="1" noChangeArrowheads="1"/>
          </p:cNvSpPr>
          <p:nvPr>
            <p:ph type="title"/>
          </p:nvPr>
        </p:nvSpPr>
        <p:spPr/>
        <p:txBody>
          <a:bodyPr/>
          <a:lstStyle/>
          <a:p>
            <a:r>
              <a:rPr lang="en-US" dirty="0" smtClean="0"/>
              <a:t>Private Variables in an Instance</a:t>
            </a:r>
            <a:endParaRPr lang="en-US" dirty="0"/>
          </a:p>
        </p:txBody>
      </p:sp>
      <p:sp>
        <p:nvSpPr>
          <p:cNvPr id="60420" name="Content Placeholder 2"/>
          <p:cNvSpPr>
            <a:spLocks noGrp="1" noChangeArrowheads="1"/>
          </p:cNvSpPr>
          <p:nvPr>
            <p:ph idx="1"/>
          </p:nvPr>
        </p:nvSpPr>
        <p:spPr/>
        <p:txBody>
          <a:bodyPr/>
          <a:lstStyle/>
          <a:p>
            <a:r>
              <a:rPr lang="en-US" dirty="0" smtClean="0"/>
              <a:t>many OOP approaches allow you to make a variable or function in an instance </a:t>
            </a:r>
            <a:r>
              <a:rPr lang="en-US" b="1" dirty="0" smtClean="0"/>
              <a:t>private</a:t>
            </a:r>
          </a:p>
          <a:p>
            <a:r>
              <a:rPr lang="en-US" dirty="0" smtClean="0"/>
              <a:t>private means not accessible by the class user, only the class developer.</a:t>
            </a:r>
          </a:p>
          <a:p>
            <a:r>
              <a:rPr lang="en-US" dirty="0" smtClean="0"/>
              <a:t>there are advantages to controlling who can access the instance values</a:t>
            </a:r>
            <a:endParaRPr lang="en-US" dirty="0"/>
          </a:p>
        </p:txBody>
      </p:sp>
    </p:spTree>
    <p:extLst>
      <p:ext uri="{BB962C8B-B14F-4D97-AF65-F5344CB8AC3E}">
        <p14:creationId xmlns:p14="http://schemas.microsoft.com/office/powerpoint/2010/main" val="34307699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itle 1"/>
          <p:cNvSpPr>
            <a:spLocks noGrp="1" noChangeArrowheads="1"/>
          </p:cNvSpPr>
          <p:nvPr>
            <p:ph type="title"/>
          </p:nvPr>
        </p:nvSpPr>
        <p:spPr/>
        <p:txBody>
          <a:bodyPr/>
          <a:lstStyle/>
          <a:p>
            <a:r>
              <a:rPr lang="en-US" dirty="0"/>
              <a:t>P</a:t>
            </a:r>
            <a:r>
              <a:rPr lang="en-US" dirty="0" smtClean="0"/>
              <a:t>rivacy in Python</a:t>
            </a:r>
            <a:endParaRPr lang="en-US" dirty="0"/>
          </a:p>
        </p:txBody>
      </p:sp>
      <p:sp>
        <p:nvSpPr>
          <p:cNvPr id="62468" name="Content Placeholder 2"/>
          <p:cNvSpPr>
            <a:spLocks noGrp="1" noChangeArrowheads="1"/>
          </p:cNvSpPr>
          <p:nvPr>
            <p:ph idx="1"/>
          </p:nvPr>
        </p:nvSpPr>
        <p:spPr/>
        <p:txBody>
          <a:bodyPr/>
          <a:lstStyle/>
          <a:p>
            <a:r>
              <a:rPr lang="en-US" dirty="0" smtClean="0"/>
              <a:t>Python takes the approach “We are all adults here”. No hard restrictions.</a:t>
            </a:r>
          </a:p>
          <a:p>
            <a:r>
              <a:rPr lang="en-US" dirty="0" smtClean="0"/>
              <a:t>Provides naming to avoid accidents. Use </a:t>
            </a:r>
            <a:r>
              <a:rPr lang="en-US" dirty="0" smtClean="0">
                <a:latin typeface="Monaco"/>
                <a:cs typeface="Monaco"/>
              </a:rPr>
              <a:t>__ </a:t>
            </a:r>
            <a:r>
              <a:rPr lang="en-US" dirty="0" smtClean="0">
                <a:cs typeface="Monaco"/>
              </a:rPr>
              <a:t>(double underlines) </a:t>
            </a:r>
            <a:r>
              <a:rPr lang="en-US" dirty="0" smtClean="0"/>
              <a:t>in front of any variable</a:t>
            </a:r>
          </a:p>
          <a:p>
            <a:r>
              <a:rPr lang="en-US" dirty="0" smtClean="0"/>
              <a:t>this </a:t>
            </a:r>
            <a:r>
              <a:rPr lang="en-US" b="1" dirty="0" smtClean="0"/>
              <a:t>mangles</a:t>
            </a:r>
            <a:r>
              <a:rPr lang="en-US" dirty="0" smtClean="0"/>
              <a:t> the name to include the class, namely </a:t>
            </a:r>
            <a:r>
              <a:rPr lang="en-US" dirty="0" smtClean="0">
                <a:latin typeface="Monaco"/>
                <a:cs typeface="Monaco"/>
              </a:rPr>
              <a:t>__</a:t>
            </a:r>
            <a:r>
              <a:rPr lang="en-US" dirty="0" err="1" smtClean="0">
                <a:latin typeface="Monaco"/>
                <a:cs typeface="Monaco"/>
              </a:rPr>
              <a:t>var</a:t>
            </a:r>
            <a:r>
              <a:rPr lang="en-US" dirty="0" smtClean="0"/>
              <a:t> becomes </a:t>
            </a:r>
            <a:r>
              <a:rPr lang="en-US" dirty="0" smtClean="0">
                <a:latin typeface="Monaco"/>
                <a:cs typeface="Monaco"/>
              </a:rPr>
              <a:t>_class__</a:t>
            </a:r>
            <a:r>
              <a:rPr lang="en-US" dirty="0" err="1" smtClean="0">
                <a:latin typeface="Monaco"/>
                <a:cs typeface="Monaco"/>
              </a:rPr>
              <a:t>var</a:t>
            </a:r>
            <a:endParaRPr lang="en-US" dirty="0" smtClean="0">
              <a:latin typeface="Monaco"/>
              <a:cs typeface="Monaco"/>
            </a:endParaRPr>
          </a:p>
          <a:p>
            <a:r>
              <a:rPr lang="en-US" dirty="0" smtClean="0"/>
              <a:t>still fully accessible, and the </a:t>
            </a:r>
            <a:r>
              <a:rPr lang="en-US" dirty="0" smtClean="0">
                <a:latin typeface="Monaco"/>
                <a:cs typeface="Monaco"/>
              </a:rPr>
              <a:t>__</a:t>
            </a:r>
            <a:r>
              <a:rPr lang="en-US" dirty="0" err="1" smtClean="0">
                <a:latin typeface="Monaco"/>
                <a:cs typeface="Monaco"/>
              </a:rPr>
              <a:t>dict</a:t>
            </a:r>
            <a:r>
              <a:rPr lang="en-US" dirty="0" smtClean="0">
                <a:latin typeface="Monaco"/>
                <a:cs typeface="Monaco"/>
              </a:rPr>
              <a:t>__</a:t>
            </a:r>
            <a:r>
              <a:rPr lang="en-US" dirty="0" smtClean="0"/>
              <a:t> makes it obvious</a:t>
            </a:r>
            <a:endParaRPr lang="en-US" dirty="0"/>
          </a:p>
        </p:txBody>
      </p:sp>
    </p:spTree>
    <p:extLst>
      <p:ext uri="{BB962C8B-B14F-4D97-AF65-F5344CB8AC3E}">
        <p14:creationId xmlns:p14="http://schemas.microsoft.com/office/powerpoint/2010/main" val="17937439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Privacy Example</a:t>
            </a:r>
            <a:endParaRPr lang="en-US" dirty="0"/>
          </a:p>
        </p:txBody>
      </p:sp>
      <p:pic>
        <p:nvPicPr>
          <p:cNvPr id="4" name="Picture 3" descr="Code has 12 lines, as follows. Line 1. Class new class left parenthesis object right parenthesis colon. Line 2, indented once. D e f underscore underscore I n I t underscore underscore left parenthesis self comma attribute equals quote default quote comma name equals quote Instance quote right parenthesis colon. Line 3, indented twice. Self period name equals name hash public attribute. Line 4, indented twice. Self period underscore underscore attribute equals attribute hash a double quote private double quote attribute. Line 5, indented once. D e f underscore underscore s t r underscore underscore left parenthesis self underscore colon. Line 6, indented twice. Return quote left brace right brace has attribute left brace right brace quote period format left parenthesis self period name comma self period underscore underscore attribute right parenthesis. Line 7, two paragraphs and indented twice. Greater than greater than greater than I n s t 1 equals New Class Line 8, indented twice. Greater than greater than greater than print left parenthesis I n s t 1 right parenthesis. Line 9, indented twice. Monty has attribute Python. Line 10, indented twice. Greater than greater than greater than print left parenthesis I n s t 1 period name right parenthesis. Line 11, indented twice. Monty. Line 12, indented twice. Greater than greater than greater than print left parenthesis I n s t 1 period underscore underscore attribute right parenthesis."/>
          <p:cNvPicPr>
            <a:picLocks noChangeAspect="1"/>
          </p:cNvPicPr>
          <p:nvPr/>
        </p:nvPicPr>
        <p:blipFill>
          <a:blip r:embed="rId3"/>
          <a:stretch>
            <a:fillRect/>
          </a:stretch>
        </p:blipFill>
        <p:spPr>
          <a:xfrm>
            <a:off x="1226875" y="1615092"/>
            <a:ext cx="6690250" cy="2839872"/>
          </a:xfrm>
          <a:prstGeom prst="rect">
            <a:avLst/>
          </a:prstGeom>
        </p:spPr>
      </p:pic>
      <p:pic>
        <p:nvPicPr>
          <p:cNvPr id="5" name="Picture 4" descr="Code has 8 lines, as follows. Line 1. Trace back left parenthesis most recent call last right parenthesis colon. Line 2, indented once. File double quote less than p y shell hash 3 greater than double quote comma line 1 comma in less than module greater than. Line 3, indented twice. Print left parenthesis I n s t 1 period underscore underscore attribute right parenthesis. Line 4. Attribute Error colon quote new class quote object has no attribute quote underscore underscore attribute quote. Line 5. Greater than greater than greater than d I r left parenthesis I n s t 1 right parenthesis.  Line 6. Quote underscore New class underscore underscore attribute quote comma quote underscore underscore class underscore underscore quote comma ellipses comma quote name quote close bracket. Line 7, two paragraphs. Greater than greater than greater than print left parenthesis I n s t 1 period underscore new class underscore underscore attribute right parenthesis. Line 8. Python."/>
          <p:cNvPicPr>
            <a:picLocks noChangeAspect="1"/>
          </p:cNvPicPr>
          <p:nvPr/>
        </p:nvPicPr>
        <p:blipFill>
          <a:blip r:embed="rId4"/>
          <a:stretch>
            <a:fillRect/>
          </a:stretch>
        </p:blipFill>
        <p:spPr>
          <a:xfrm>
            <a:off x="1483805" y="4454964"/>
            <a:ext cx="6176389" cy="1849218"/>
          </a:xfrm>
          <a:prstGeom prst="rect">
            <a:avLst/>
          </a:prstGeom>
        </p:spPr>
      </p:pic>
    </p:spTree>
    <p:extLst>
      <p:ext uri="{BB962C8B-B14F-4D97-AF65-F5344CB8AC3E}">
        <p14:creationId xmlns:p14="http://schemas.microsoft.com/office/powerpoint/2010/main" val="22277195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Reminder, rules so far </a:t>
            </a:r>
            <a:r>
              <a:rPr lang="en-US" sz="2000" b="0" dirty="0" smtClean="0"/>
              <a:t>(1 of 2)</a:t>
            </a:r>
            <a:endParaRPr lang="en-US" b="0" dirty="0"/>
          </a:p>
        </p:txBody>
      </p:sp>
      <p:sp>
        <p:nvSpPr>
          <p:cNvPr id="5" name="Content Placeholder 4"/>
          <p:cNvSpPr>
            <a:spLocks noGrp="1"/>
          </p:cNvSpPr>
          <p:nvPr>
            <p:ph idx="1"/>
          </p:nvPr>
        </p:nvSpPr>
        <p:spPr/>
        <p:txBody>
          <a:bodyPr/>
          <a:lstStyle/>
          <a:p>
            <a:pPr marL="429768" indent="-429768">
              <a:buFontTx/>
              <a:buAutoNum type="arabicPeriod"/>
            </a:pPr>
            <a:r>
              <a:rPr lang="en-US" dirty="0">
                <a:ea typeface="ＭＳ Ｐゴシック" charset="0"/>
              </a:rPr>
              <a:t>Think before you program!</a:t>
            </a:r>
          </a:p>
          <a:p>
            <a:pPr marL="429768" indent="-429768">
              <a:buFontTx/>
              <a:buAutoNum type="arabicPeriod"/>
            </a:pPr>
            <a:r>
              <a:rPr lang="en-US" dirty="0">
                <a:ea typeface="ＭＳ Ｐゴシック" charset="0"/>
              </a:rPr>
              <a:t>A program is a human-readable essay on problem solving that also </a:t>
            </a:r>
            <a:r>
              <a:rPr lang="en-US" dirty="0" err="1" smtClean="0">
                <a:ea typeface="ＭＳ Ｐゴシック" charset="0"/>
              </a:rPr>
              <a:t>ahappens</a:t>
            </a:r>
            <a:r>
              <a:rPr lang="en-US" dirty="0" smtClean="0">
                <a:ea typeface="ＭＳ Ｐゴシック" charset="0"/>
              </a:rPr>
              <a:t> </a:t>
            </a:r>
            <a:r>
              <a:rPr lang="en-US" dirty="0">
                <a:ea typeface="ＭＳ Ｐゴシック" charset="0"/>
              </a:rPr>
              <a:t>to execute on a computer.</a:t>
            </a:r>
          </a:p>
          <a:p>
            <a:pPr marL="429768" indent="-429768">
              <a:buFontTx/>
              <a:buAutoNum type="arabicPeriod"/>
            </a:pPr>
            <a:r>
              <a:rPr lang="en-US" dirty="0">
                <a:ea typeface="ＭＳ Ｐゴシック" charset="0"/>
              </a:rPr>
              <a:t>The best way to </a:t>
            </a:r>
            <a:r>
              <a:rPr lang="en-US" dirty="0" smtClean="0">
                <a:ea typeface="ＭＳ Ｐゴシック" charset="0"/>
              </a:rPr>
              <a:t>improve </a:t>
            </a:r>
            <a:r>
              <a:rPr lang="en-US" dirty="0">
                <a:ea typeface="ＭＳ Ｐゴシック" charset="0"/>
              </a:rPr>
              <a:t>your programming and problem solving skills is to practice!</a:t>
            </a:r>
          </a:p>
          <a:p>
            <a:pPr marL="429768" indent="-429768">
              <a:buFontTx/>
              <a:buAutoNum type="arabicPeriod"/>
            </a:pPr>
            <a:r>
              <a:rPr lang="en-US" dirty="0">
                <a:ea typeface="ＭＳ Ｐゴシック" charset="0"/>
              </a:rPr>
              <a:t>A foolish consistency is the hobgoblin of little </a:t>
            </a:r>
            <a:r>
              <a:rPr lang="en-US" dirty="0" smtClean="0">
                <a:ea typeface="ＭＳ Ｐゴシック" charset="0"/>
              </a:rPr>
              <a:t>minds</a:t>
            </a:r>
            <a:endParaRPr lang="en-US" dirty="0">
              <a:ea typeface="ＭＳ Ｐゴシック" charset="0"/>
            </a:endParaRPr>
          </a:p>
        </p:txBody>
      </p:sp>
    </p:spTree>
    <p:extLst>
      <p:ext uri="{BB962C8B-B14F-4D97-AF65-F5344CB8AC3E}">
        <p14:creationId xmlns:p14="http://schemas.microsoft.com/office/powerpoint/2010/main" val="36955287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Reminder, rules so far </a:t>
            </a:r>
            <a:r>
              <a:rPr lang="en-US" sz="2000" b="0" dirty="0" smtClean="0"/>
              <a:t>(2 </a:t>
            </a:r>
            <a:r>
              <a:rPr lang="en-US" sz="2000" b="0" dirty="0"/>
              <a:t>of 2)</a:t>
            </a:r>
            <a:endParaRPr lang="en-US" dirty="0"/>
          </a:p>
        </p:txBody>
      </p:sp>
      <p:sp>
        <p:nvSpPr>
          <p:cNvPr id="5" name="Content Placeholder 4"/>
          <p:cNvSpPr>
            <a:spLocks noGrp="1"/>
          </p:cNvSpPr>
          <p:nvPr>
            <p:ph idx="1"/>
          </p:nvPr>
        </p:nvSpPr>
        <p:spPr/>
        <p:txBody>
          <a:bodyPr/>
          <a:lstStyle/>
          <a:p>
            <a:pPr marL="429768" indent="-429768">
              <a:buFont typeface="+mj-lt"/>
              <a:buAutoNum type="arabicPeriod" startAt="5"/>
            </a:pPr>
            <a:r>
              <a:rPr lang="en-US" dirty="0">
                <a:ea typeface="ＭＳ Ｐゴシック" charset="0"/>
              </a:rPr>
              <a:t>Test your code, often and thoroughly</a:t>
            </a:r>
          </a:p>
          <a:p>
            <a:pPr marL="429768" indent="-429768">
              <a:buFont typeface="+mj-lt"/>
              <a:buAutoNum type="arabicPeriod" startAt="5"/>
            </a:pPr>
            <a:r>
              <a:rPr lang="en-US" dirty="0">
                <a:ea typeface="ＭＳ Ｐゴシック" charset="0"/>
              </a:rPr>
              <a:t>If it was hard to write, it is probably hard to read. Add a comment. </a:t>
            </a:r>
          </a:p>
          <a:p>
            <a:pPr marL="429768" indent="-429768">
              <a:buFont typeface="+mj-lt"/>
              <a:buAutoNum type="arabicPeriod" startAt="5"/>
            </a:pPr>
            <a:r>
              <a:rPr lang="en-US" dirty="0">
                <a:ea typeface="ＭＳ Ｐゴシック" charset="0"/>
              </a:rPr>
              <a:t>All input is evil, unless proven otherwise.</a:t>
            </a:r>
          </a:p>
          <a:p>
            <a:pPr marL="429768" indent="-429768">
              <a:buFont typeface="+mj-lt"/>
              <a:buAutoNum type="arabicPeriod" startAt="5"/>
            </a:pPr>
            <a:r>
              <a:rPr lang="en-US" dirty="0">
                <a:ea typeface="ＭＳ Ｐゴシック" charset="0"/>
              </a:rPr>
              <a:t>A function should do one thing.</a:t>
            </a:r>
          </a:p>
          <a:p>
            <a:pPr marL="429768" indent="-429768">
              <a:buFont typeface="+mj-lt"/>
              <a:buAutoNum type="arabicPeriod" startAt="5"/>
            </a:pPr>
            <a:r>
              <a:rPr lang="en-US" dirty="0">
                <a:ea typeface="ＭＳ Ｐゴシック" charset="0"/>
              </a:rPr>
              <a:t>Make sure your class does the right thing.</a:t>
            </a:r>
          </a:p>
        </p:txBody>
      </p:sp>
    </p:spTree>
    <p:extLst>
      <p:ext uri="{BB962C8B-B14F-4D97-AF65-F5344CB8AC3E}">
        <p14:creationId xmlns:p14="http://schemas.microsoft.com/office/powerpoint/2010/main" val="71877713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Title 1"/>
          <p:cNvSpPr txBox="1">
            <a:spLocks noGrp="1"/>
          </p:cNvSpPr>
          <p:nvPr>
            <p:ph type="title"/>
          </p:nvPr>
        </p:nvSpPr>
        <p:spPr>
          <a:xfrm>
            <a:off x="457200" y="215371"/>
            <a:ext cx="8229600" cy="1097400"/>
          </a:xfrm>
          <a:prstGeom prst="rect">
            <a:avLst/>
          </a:prstGeom>
        </p:spPr>
        <p:txBody>
          <a:bodyPr lIns="91425" tIns="91425" rIns="91425" bIns="91425" anchor="b" anchorCtr="0">
            <a:noAutofit/>
          </a:bodyPr>
          <a:lstStyle/>
          <a:p>
            <a:pPr lvl="0">
              <a:spcBef>
                <a:spcPts val="0"/>
              </a:spcBef>
              <a:buClr>
                <a:schemeClr val="lt2"/>
              </a:buClr>
              <a:buSzPct val="25000"/>
              <a:buFont typeface="Times New Roman"/>
              <a:buNone/>
            </a:pPr>
            <a:r>
              <a:rPr lang="en-US" dirty="0">
                <a:solidFill>
                  <a:schemeClr val="lt2"/>
                </a:solidFill>
              </a:rPr>
              <a:t>Copyright</a:t>
            </a:r>
          </a:p>
        </p:txBody>
      </p:sp>
      <p:pic>
        <p:nvPicPr>
          <p:cNvPr id="386" name="Picture" descr="This work is protected by United States copyright laws and is provided solely for the use of instructors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honor the intended pedagogical purposes and the needs of other instructors who rely on these materials."/>
          <p:cNvPicPr preferRelativeResize="0"/>
          <p:nvPr/>
        </p:nvPicPr>
        <p:blipFill>
          <a:blip r:embed="rId3">
            <a:alphaModFix/>
          </a:blip>
          <a:stretch>
            <a:fillRect/>
          </a:stretch>
        </p:blipFill>
        <p:spPr>
          <a:xfrm>
            <a:off x="715650" y="2310096"/>
            <a:ext cx="7419975" cy="2466975"/>
          </a:xfrm>
          <a:prstGeom prst="rect">
            <a:avLst/>
          </a:prstGeom>
          <a:noFill/>
          <a:ln>
            <a:noFill/>
          </a:ln>
        </p:spPr>
      </p:pic>
    </p:spTree>
    <p:extLst>
      <p:ext uri="{BB962C8B-B14F-4D97-AF65-F5344CB8AC3E}">
        <p14:creationId xmlns:p14="http://schemas.microsoft.com/office/powerpoint/2010/main" val="28564483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Versus Class</a:t>
            </a:r>
            <a:endParaRPr lang="en-US" dirty="0"/>
          </a:p>
        </p:txBody>
      </p:sp>
      <p:sp>
        <p:nvSpPr>
          <p:cNvPr id="3" name="Content Placeholder 2"/>
          <p:cNvSpPr>
            <a:spLocks noGrp="1"/>
          </p:cNvSpPr>
          <p:nvPr>
            <p:ph idx="1"/>
          </p:nvPr>
        </p:nvSpPr>
        <p:spPr/>
        <p:txBody>
          <a:bodyPr/>
          <a:lstStyle/>
          <a:p>
            <a:pPr marL="0" indent="0">
              <a:buNone/>
            </a:pPr>
            <a:r>
              <a:rPr lang="en-US" dirty="0" smtClean="0"/>
              <a:t>There is a strong similarity between a type and a Python class</a:t>
            </a:r>
          </a:p>
          <a:p>
            <a:r>
              <a:rPr lang="en-US" dirty="0" smtClean="0"/>
              <a:t>seen many types already: </a:t>
            </a:r>
            <a:r>
              <a:rPr lang="en-US" dirty="0" smtClean="0">
                <a:latin typeface="Courier New"/>
                <a:cs typeface="Courier New"/>
              </a:rPr>
              <a:t>list, </a:t>
            </a:r>
            <a:r>
              <a:rPr lang="en-US" dirty="0" err="1" smtClean="0">
                <a:latin typeface="Courier New"/>
                <a:cs typeface="Courier New"/>
              </a:rPr>
              <a:t>dict</a:t>
            </a:r>
            <a:r>
              <a:rPr lang="en-US" dirty="0" smtClean="0">
                <a:latin typeface="Courier New"/>
                <a:cs typeface="Courier New"/>
              </a:rPr>
              <a:t>, </a:t>
            </a:r>
            <a:r>
              <a:rPr lang="en-US" dirty="0" err="1" smtClean="0">
                <a:latin typeface="Courier New"/>
                <a:cs typeface="Courier New"/>
              </a:rPr>
              <a:t>str</a:t>
            </a:r>
            <a:r>
              <a:rPr lang="en-US" dirty="0" smtClean="0"/>
              <a:t>, …</a:t>
            </a:r>
          </a:p>
          <a:p>
            <a:r>
              <a:rPr lang="en-US" dirty="0" smtClean="0"/>
              <a:t>suitable for representing different data</a:t>
            </a:r>
          </a:p>
          <a:p>
            <a:r>
              <a:rPr lang="en-US" dirty="0" smtClean="0"/>
              <a:t>respond to different messages regarding the manipulation of that data </a:t>
            </a:r>
            <a:endParaRPr lang="en-US" dirty="0"/>
          </a:p>
        </p:txBody>
      </p:sp>
    </p:spTree>
    <p:extLst>
      <p:ext uri="{BB962C8B-B14F-4D97-AF65-F5344CB8AC3E}">
        <p14:creationId xmlns:p14="http://schemas.microsoft.com/office/powerpoint/2010/main" val="13304851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itle 1"/>
          <p:cNvSpPr>
            <a:spLocks noGrp="1" noChangeArrowheads="1"/>
          </p:cNvSpPr>
          <p:nvPr>
            <p:ph type="title"/>
          </p:nvPr>
        </p:nvSpPr>
        <p:spPr/>
        <p:txBody>
          <a:bodyPr/>
          <a:lstStyle/>
          <a:p>
            <a:pPr eaLnBrk="1" hangingPunct="1"/>
            <a:r>
              <a:rPr lang="en-US" sz="3200" dirty="0" smtClean="0">
                <a:ea typeface="ＭＳ Ｐゴシック" pitchFamily="-107" charset="-128"/>
                <a:cs typeface="ＭＳ Ｐゴシック" pitchFamily="-107" charset="-128"/>
              </a:rPr>
              <a:t>O</a:t>
            </a:r>
            <a:r>
              <a:rPr lang="en-US" sz="100" dirty="0" smtClean="0">
                <a:ea typeface="ＭＳ Ｐゴシック" pitchFamily="-107" charset="-128"/>
                <a:cs typeface="ＭＳ Ｐゴシック" pitchFamily="-107" charset="-128"/>
              </a:rPr>
              <a:t> </a:t>
            </a:r>
            <a:r>
              <a:rPr lang="en-US" sz="3200" dirty="0" err="1" smtClean="0">
                <a:ea typeface="ＭＳ Ｐゴシック" pitchFamily="-107" charset="-128"/>
                <a:cs typeface="ＭＳ Ｐゴシック" pitchFamily="-107" charset="-128"/>
              </a:rPr>
              <a:t>O</a:t>
            </a:r>
            <a:r>
              <a:rPr lang="en-US" sz="100" dirty="0" smtClean="0">
                <a:ea typeface="ＭＳ Ｐゴシック" pitchFamily="-107" charset="-128"/>
                <a:cs typeface="ＭＳ Ｐゴシック" pitchFamily="-107" charset="-128"/>
              </a:rPr>
              <a:t> </a:t>
            </a:r>
            <a:r>
              <a:rPr lang="en-US" sz="3200" dirty="0" smtClean="0">
                <a:ea typeface="ＭＳ Ｐゴシック" pitchFamily="-107" charset="-128"/>
                <a:cs typeface="ＭＳ Ｐゴシック" pitchFamily="-107" charset="-128"/>
              </a:rPr>
              <a:t>P </a:t>
            </a:r>
            <a:r>
              <a:rPr lang="en-US" sz="3200" dirty="0">
                <a:ea typeface="ＭＳ Ｐゴシック" pitchFamily="-107" charset="-128"/>
                <a:cs typeface="ＭＳ Ｐゴシック" pitchFamily="-107" charset="-128"/>
              </a:rPr>
              <a:t>helps for software engineering</a:t>
            </a:r>
            <a:endParaRPr lang="en-US" dirty="0">
              <a:ea typeface="ＭＳ Ｐゴシック" pitchFamily="-107" charset="-128"/>
              <a:cs typeface="ＭＳ Ｐゴシック" pitchFamily="-107" charset="-128"/>
            </a:endParaRPr>
          </a:p>
        </p:txBody>
      </p:sp>
      <p:sp>
        <p:nvSpPr>
          <p:cNvPr id="25604" name="Text Placeholder 2"/>
          <p:cNvSpPr>
            <a:spLocks noGrp="1" noChangeArrowheads="1"/>
          </p:cNvSpPr>
          <p:nvPr>
            <p:ph idx="1"/>
          </p:nvPr>
        </p:nvSpPr>
        <p:spPr/>
        <p:txBody>
          <a:bodyPr/>
          <a:lstStyle/>
          <a:p>
            <a:pPr eaLnBrk="1" hangingPunct="1">
              <a:lnSpc>
                <a:spcPct val="90000"/>
              </a:lnSpc>
            </a:pPr>
            <a:r>
              <a:rPr lang="en-US" b="1" dirty="0">
                <a:ea typeface="ＭＳ Ｐゴシック" pitchFamily="-107" charset="-128"/>
                <a:cs typeface="ＭＳ Ｐゴシック" pitchFamily="-107" charset="-128"/>
              </a:rPr>
              <a:t>software engineering </a:t>
            </a:r>
            <a:r>
              <a:rPr lang="en-US" dirty="0" smtClean="0">
                <a:ea typeface="ＭＳ Ｐゴシック" pitchFamily="-107" charset="-128"/>
                <a:cs typeface="ＭＳ Ｐゴシック" pitchFamily="-107" charset="-128"/>
              </a:rPr>
              <a:t>(S</a:t>
            </a:r>
            <a:r>
              <a:rPr lang="en-US" sz="100" dirty="0" smtClean="0">
                <a:ea typeface="ＭＳ Ｐゴシック" pitchFamily="-107" charset="-128"/>
                <a:cs typeface="ＭＳ Ｐゴシック" pitchFamily="-107" charset="-128"/>
              </a:rPr>
              <a:t> </a:t>
            </a:r>
            <a:r>
              <a:rPr lang="en-US" dirty="0" smtClean="0">
                <a:ea typeface="ＭＳ Ｐゴシック" pitchFamily="-107" charset="-128"/>
                <a:cs typeface="ＭＳ Ｐゴシック" pitchFamily="-107" charset="-128"/>
              </a:rPr>
              <a:t>E) is </a:t>
            </a:r>
            <a:r>
              <a:rPr lang="en-US" dirty="0">
                <a:ea typeface="ＭＳ Ｐゴシック" pitchFamily="-107" charset="-128"/>
                <a:cs typeface="ＭＳ Ｐゴシック" pitchFamily="-107" charset="-128"/>
              </a:rPr>
              <a:t>the discipline of managing code to ensure its long-term use</a:t>
            </a:r>
          </a:p>
          <a:p>
            <a:pPr eaLnBrk="1" hangingPunct="1">
              <a:lnSpc>
                <a:spcPct val="90000"/>
              </a:lnSpc>
            </a:pPr>
            <a:r>
              <a:rPr lang="en-US" dirty="0" err="1">
                <a:ea typeface="ＭＳ Ｐゴシック" pitchFamily="-107" charset="-128"/>
                <a:cs typeface="ＭＳ Ｐゴシック" pitchFamily="-107" charset="-128"/>
              </a:rPr>
              <a:t>rememember</a:t>
            </a:r>
            <a:r>
              <a:rPr lang="en-US" dirty="0">
                <a:ea typeface="ＭＳ Ｐゴシック" pitchFamily="-107" charset="-128"/>
                <a:cs typeface="ＭＳ Ｐゴシック" pitchFamily="-107" charset="-128"/>
              </a:rPr>
              <a:t>, S</a:t>
            </a:r>
            <a:r>
              <a:rPr lang="en-US" sz="100" dirty="0">
                <a:ea typeface="ＭＳ Ｐゴシック" pitchFamily="-107" charset="-128"/>
                <a:cs typeface="ＭＳ Ｐゴシック" pitchFamily="-107" charset="-128"/>
              </a:rPr>
              <a:t> </a:t>
            </a:r>
            <a:r>
              <a:rPr lang="en-US" dirty="0">
                <a:ea typeface="ＭＳ Ｐゴシック" pitchFamily="-107" charset="-128"/>
                <a:cs typeface="ＭＳ Ｐゴシック" pitchFamily="-107" charset="-128"/>
              </a:rPr>
              <a:t>E via refactoring</a:t>
            </a:r>
          </a:p>
          <a:p>
            <a:pPr eaLnBrk="1" hangingPunct="1">
              <a:lnSpc>
                <a:spcPct val="90000"/>
              </a:lnSpc>
            </a:pPr>
            <a:r>
              <a:rPr lang="en-US" dirty="0">
                <a:ea typeface="ＭＳ Ｐゴシック" pitchFamily="-107" charset="-128"/>
                <a:cs typeface="ＭＳ Ｐゴシック" pitchFamily="-107" charset="-128"/>
              </a:rPr>
              <a:t>refactoring:</a:t>
            </a:r>
          </a:p>
          <a:p>
            <a:pPr lvl="1" eaLnBrk="1" hangingPunct="1">
              <a:lnSpc>
                <a:spcPct val="90000"/>
              </a:lnSpc>
            </a:pPr>
            <a:r>
              <a:rPr lang="en-US" dirty="0"/>
              <a:t>takes existing code and modifies it</a:t>
            </a:r>
          </a:p>
          <a:p>
            <a:pPr lvl="1" eaLnBrk="1" hangingPunct="1">
              <a:lnSpc>
                <a:spcPct val="90000"/>
              </a:lnSpc>
            </a:pPr>
            <a:r>
              <a:rPr lang="en-US" dirty="0"/>
              <a:t>makes the overall code simpler, easier to understand</a:t>
            </a:r>
          </a:p>
          <a:p>
            <a:pPr lvl="1" eaLnBrk="1" hangingPunct="1">
              <a:lnSpc>
                <a:spcPct val="90000"/>
              </a:lnSpc>
            </a:pPr>
            <a:r>
              <a:rPr lang="en-US" dirty="0" err="1" smtClean="0"/>
              <a:t>doesn</a:t>
            </a:r>
            <a:r>
              <a:rPr lang="fr-FR" dirty="0" smtClean="0"/>
              <a:t>'</a:t>
            </a:r>
            <a:r>
              <a:rPr lang="en-US" dirty="0" smtClean="0"/>
              <a:t>t </a:t>
            </a:r>
            <a:r>
              <a:rPr lang="en-US" dirty="0"/>
              <a:t>change the functionality, only the form!</a:t>
            </a:r>
          </a:p>
        </p:txBody>
      </p:sp>
    </p:spTree>
    <p:extLst>
      <p:ext uri="{BB962C8B-B14F-4D97-AF65-F5344CB8AC3E}">
        <p14:creationId xmlns:p14="http://schemas.microsoft.com/office/powerpoint/2010/main" val="7995081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itle 1"/>
          <p:cNvSpPr>
            <a:spLocks noGrp="1" noChangeArrowheads="1"/>
          </p:cNvSpPr>
          <p:nvPr>
            <p:ph type="title"/>
          </p:nvPr>
        </p:nvSpPr>
        <p:spPr/>
        <p:txBody>
          <a:bodyPr/>
          <a:lstStyle/>
          <a:p>
            <a:pPr eaLnBrk="1" hangingPunct="1"/>
            <a:r>
              <a:rPr lang="en-US" dirty="0">
                <a:ea typeface="ＭＳ Ｐゴシック" pitchFamily="-107" charset="-128"/>
                <a:cs typeface="ＭＳ Ｐゴシック" pitchFamily="-107" charset="-128"/>
              </a:rPr>
              <a:t>More </a:t>
            </a:r>
            <a:r>
              <a:rPr lang="en-US" dirty="0" smtClean="0">
                <a:ea typeface="ＭＳ Ｐゴシック" pitchFamily="-107" charset="-128"/>
                <a:cs typeface="ＭＳ Ｐゴシック" pitchFamily="-107" charset="-128"/>
              </a:rPr>
              <a:t>Refactoring</a:t>
            </a:r>
            <a:endParaRPr lang="en-US" dirty="0">
              <a:ea typeface="ＭＳ Ｐゴシック" pitchFamily="-107" charset="-128"/>
              <a:cs typeface="ＭＳ Ｐゴシック" pitchFamily="-107" charset="-128"/>
            </a:endParaRPr>
          </a:p>
        </p:txBody>
      </p:sp>
      <p:sp>
        <p:nvSpPr>
          <p:cNvPr id="27652" name="Text Placeholder 2"/>
          <p:cNvSpPr>
            <a:spLocks noGrp="1" noChangeArrowheads="1"/>
          </p:cNvSpPr>
          <p:nvPr>
            <p:ph idx="1"/>
          </p:nvPr>
        </p:nvSpPr>
        <p:spPr/>
        <p:txBody>
          <a:bodyPr/>
          <a:lstStyle/>
          <a:p>
            <a:pPr eaLnBrk="1" hangingPunct="1"/>
            <a:r>
              <a:rPr lang="en-US" dirty="0">
                <a:ea typeface="ＭＳ Ｐゴシック" pitchFamily="-107" charset="-128"/>
                <a:cs typeface="ＭＳ Ｐゴシック" pitchFamily="-107" charset="-128"/>
              </a:rPr>
              <a:t>Hiding the details of what the message entails means that changes can be made to the object and the flow of messages (and their results) can stay the same</a:t>
            </a:r>
          </a:p>
          <a:p>
            <a:pPr eaLnBrk="1" hangingPunct="1"/>
            <a:r>
              <a:rPr lang="en-US" dirty="0">
                <a:ea typeface="ＭＳ Ｐゴシック" pitchFamily="-107" charset="-128"/>
                <a:cs typeface="ＭＳ Ｐゴシック" pitchFamily="-107" charset="-128"/>
              </a:rPr>
              <a:t>Thus the implementation of the message can change but its intended effect stay the same.</a:t>
            </a:r>
          </a:p>
          <a:p>
            <a:pPr eaLnBrk="1" hangingPunct="1"/>
            <a:r>
              <a:rPr lang="en-US" dirty="0">
                <a:ea typeface="ＭＳ Ｐゴシック" pitchFamily="-107" charset="-128"/>
                <a:cs typeface="ＭＳ Ｐゴシック" pitchFamily="-107" charset="-128"/>
              </a:rPr>
              <a:t>This is </a:t>
            </a:r>
            <a:r>
              <a:rPr lang="en-US" b="1" dirty="0">
                <a:ea typeface="ＭＳ Ｐゴシック" pitchFamily="-107" charset="-128"/>
                <a:cs typeface="ＭＳ Ｐゴシック" pitchFamily="-107" charset="-128"/>
              </a:rPr>
              <a:t>encapsulation</a:t>
            </a:r>
          </a:p>
        </p:txBody>
      </p:sp>
    </p:spTree>
    <p:extLst>
      <p:ext uri="{BB962C8B-B14F-4D97-AF65-F5344CB8AC3E}">
        <p14:creationId xmlns:p14="http://schemas.microsoft.com/office/powerpoint/2010/main" val="3304194865"/>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16879</TotalTime>
  <Words>2396</Words>
  <Application>Microsoft Office PowerPoint</Application>
  <PresentationFormat>On-screen Show (4:3)</PresentationFormat>
  <Paragraphs>255</Paragraphs>
  <Slides>69</Slides>
  <Notes>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69</vt:i4>
      </vt:variant>
    </vt:vector>
  </HeadingPairs>
  <TitlesOfParts>
    <vt:vector size="80" baseType="lpstr">
      <vt:lpstr>ＭＳ Ｐゴシック</vt:lpstr>
      <vt:lpstr>Arial</vt:lpstr>
      <vt:lpstr>Arial Body</vt:lpstr>
      <vt:lpstr>Courier New</vt:lpstr>
      <vt:lpstr>Monaco</vt:lpstr>
      <vt:lpstr>Noto Sans Symbols</vt:lpstr>
      <vt:lpstr>Segoe UI Emoji</vt:lpstr>
      <vt:lpstr>Times New Roman</vt:lpstr>
      <vt:lpstr>Verdana</vt:lpstr>
      <vt:lpstr>Wingdings</vt:lpstr>
      <vt:lpstr>508 Lecture</vt:lpstr>
      <vt:lpstr>The Practice of Computing Using Python</vt:lpstr>
      <vt:lpstr>Code Listing 11.1 First Class</vt:lpstr>
      <vt:lpstr>What is a Class?</vt:lpstr>
      <vt:lpstr>Short Answer</vt:lpstr>
      <vt:lpstr>Responding to “Messages”</vt:lpstr>
      <vt:lpstr>Everything in Python is an object</vt:lpstr>
      <vt:lpstr>Type Versus Class</vt:lpstr>
      <vt:lpstr>O O P helps for software engineering</vt:lpstr>
      <vt:lpstr>More Refactoring</vt:lpstr>
      <vt:lpstr>O O P Principles</vt:lpstr>
      <vt:lpstr>Class Versus Instance</vt:lpstr>
      <vt:lpstr>Template Versus Exemplar</vt:lpstr>
      <vt:lpstr>Same in O O P </vt:lpstr>
      <vt:lpstr>Why a class</vt:lpstr>
      <vt:lpstr>A First Class</vt:lpstr>
      <vt:lpstr>Standard Class Names</vt:lpstr>
      <vt:lpstr>Figure 11.2 The Basic Format of a Class Definition</vt:lpstr>
      <vt:lpstr>dir() Function</vt:lpstr>
      <vt:lpstr>Pass Keyword</vt:lpstr>
      <vt:lpstr>Our First Class</vt:lpstr>
      <vt:lpstr>Constructor</vt:lpstr>
      <vt:lpstr>Dot Reference</vt:lpstr>
      <vt:lpstr>Examples</vt:lpstr>
      <vt:lpstr>How to Make an Object-local Value</vt:lpstr>
      <vt:lpstr>New attribute shown in dir</vt:lpstr>
      <vt:lpstr>Class instance relationship</vt:lpstr>
      <vt:lpstr>Instance Knows its Class</vt:lpstr>
      <vt:lpstr>The Special Relationship Between an Instance and Class: instance-of</vt:lpstr>
      <vt:lpstr>Figure 11.3 The Instance-of Relationship</vt:lpstr>
      <vt:lpstr>Scope</vt:lpstr>
      <vt:lpstr>Part of the Object Scope Rule</vt:lpstr>
      <vt:lpstr>Part of the Python Scope Rules for Objects: Instance, then Class</vt:lpstr>
      <vt:lpstr>Figure 11.4 A Mixture of Local and Instance-of attribute relationships.</vt:lpstr>
      <vt:lpstr>Methods</vt:lpstr>
      <vt:lpstr>Code Listing 11.2</vt:lpstr>
      <vt:lpstr>Method Versus Function</vt:lpstr>
      <vt:lpstr>Difference in Calling</vt:lpstr>
      <vt:lpstr>Difference in Definition</vt:lpstr>
      <vt:lpstr>More on Self</vt:lpstr>
      <vt:lpstr>Binding Self</vt:lpstr>
      <vt:lpstr>Self is Bound for Us</vt:lpstr>
      <vt:lpstr>Writing a class</vt:lpstr>
      <vt:lpstr>Code Listing 11.3</vt:lpstr>
      <vt:lpstr>Python Standard Methods</vt:lpstr>
      <vt:lpstr>Standard Method: Constructor</vt:lpstr>
      <vt:lpstr>Calling a Constructor</vt:lpstr>
      <vt:lpstr>Defining the Constructor</vt:lpstr>
      <vt:lpstr>Student Constructor</vt:lpstr>
      <vt:lpstr>Example</vt:lpstr>
      <vt:lpstr>Figure 11.6 How an Instance is Made in Python</vt:lpstr>
      <vt:lpstr>Default Constructor</vt:lpstr>
      <vt:lpstr>Every class should have __init__</vt:lpstr>
      <vt:lpstr>__str__, Printing</vt:lpstr>
      <vt:lpstr>Now there are three</vt:lpstr>
      <vt:lpstr>Class designer</vt:lpstr>
      <vt:lpstr>Point Class, Code listings 11.4-11.7</vt:lpstr>
      <vt:lpstr>Rule 9</vt:lpstr>
      <vt:lpstr>O O P Helps Software Engineering</vt:lpstr>
      <vt:lpstr>More refactoring (again)</vt:lpstr>
      <vt:lpstr>OOP principles (again)</vt:lpstr>
      <vt:lpstr>We are still at encapsulation</vt:lpstr>
      <vt:lpstr>Private values</vt:lpstr>
      <vt:lpstr>Class Namespaces are Dicts</vt:lpstr>
      <vt:lpstr>Private Variables in an Instance</vt:lpstr>
      <vt:lpstr>Privacy in Python</vt:lpstr>
      <vt:lpstr>Privacy Example</vt:lpstr>
      <vt:lpstr>Reminder, rules so far (1 of 2)</vt:lpstr>
      <vt:lpstr>Reminder, rules so far (2 of 2)</vt:lpstr>
      <vt:lpstr>Copyright</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Practice of Computing Using Python, 3e</dc:title>
  <dc:subject>Engineering Computer Science</dc:subject>
  <dc:creator>Punch/Enbody</dc:creator>
  <cp:keywords>Engineering Computer Science</cp:keywords>
  <cp:lastModifiedBy>Janakiraman, Kuyil Mozhi (Cognizant)</cp:lastModifiedBy>
  <cp:revision>482</cp:revision>
  <dcterms:modified xsi:type="dcterms:W3CDTF">2018-04-10T07:28:08Z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